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1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Calibri (MS) Bold" charset="1" panose="020F0702030404030204"/>
      <p:regular r:id="rId24"/>
    </p:embeddedFont>
    <p:embeddedFont>
      <p:font typeface="Cambria Bold" charset="1" panose="02040803050406030204"/>
      <p:regular r:id="rId25"/>
    </p:embeddedFont>
    <p:embeddedFont>
      <p:font typeface="Calibri (MS)" charset="1" panose="020F0502020204030204"/>
      <p:regular r:id="rId26"/>
    </p:embeddedFont>
    <p:embeddedFont>
      <p:font typeface="PT Sans Bold" charset="1" panose="020B0703020203020204"/>
      <p:regular r:id="rId40"/>
    </p:embeddedFont>
    <p:embeddedFont>
      <p:font typeface="Fraunces Bold" charset="1" panose="00000000000000000000"/>
      <p:regular r:id="rId41"/>
    </p:embeddedFont>
    <p:embeddedFont>
      <p:font typeface="PT Sans" charset="1" panose="020B0503020203020204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notesMasters/notesMaster1.xml" Type="http://schemas.openxmlformats.org/officeDocument/2006/relationships/notesMaster"/><Relationship Id="rId22" Target="theme/theme2.xml" Type="http://schemas.openxmlformats.org/officeDocument/2006/relationships/theme"/><Relationship Id="rId23" Target="notesSlides/notesSlide1.xml" Type="http://schemas.openxmlformats.org/officeDocument/2006/relationships/notes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notesSlides/notesSlide2.xml" Type="http://schemas.openxmlformats.org/officeDocument/2006/relationships/notesSlide"/><Relationship Id="rId28" Target="notesSlides/notesSlide3.xml" Type="http://schemas.openxmlformats.org/officeDocument/2006/relationships/notesSlide"/><Relationship Id="rId29" Target="notesSlides/notesSlide4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5.xml" Type="http://schemas.openxmlformats.org/officeDocument/2006/relationships/notesSlide"/><Relationship Id="rId31" Target="notesSlides/notesSlide6.xml" Type="http://schemas.openxmlformats.org/officeDocument/2006/relationships/notesSlide"/><Relationship Id="rId32" Target="notesSlides/notesSlide7.xml" Type="http://schemas.openxmlformats.org/officeDocument/2006/relationships/notesSlide"/><Relationship Id="rId33" Target="notesSlides/notesSlide8.xml" Type="http://schemas.openxmlformats.org/officeDocument/2006/relationships/notesSlide"/><Relationship Id="rId34" Target="notesSlides/notesSlide9.xml" Type="http://schemas.openxmlformats.org/officeDocument/2006/relationships/notesSlide"/><Relationship Id="rId35" Target="notesSlides/notesSlide10.xml" Type="http://schemas.openxmlformats.org/officeDocument/2006/relationships/notesSlide"/><Relationship Id="rId36" Target="notesSlides/notesSlide11.xml" Type="http://schemas.openxmlformats.org/officeDocument/2006/relationships/notesSlide"/><Relationship Id="rId37" Target="notesSlides/notesSlide12.xml" Type="http://schemas.openxmlformats.org/officeDocument/2006/relationships/notesSlide"/><Relationship Id="rId38" Target="notesSlides/notesSlide13.xml" Type="http://schemas.openxmlformats.org/officeDocument/2006/relationships/notesSlide"/><Relationship Id="rId39" Target="notesSlides/notesSlide14.xml" Type="http://schemas.openxmlformats.org/officeDocument/2006/relationships/notesSlide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jpe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jpe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jpe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jpe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jpe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jpeg" Type="http://schemas.openxmlformats.org/officeDocument/2006/relationships/image"/><Relationship Id="rId4" Target="../media/image1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jpe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.jpeg" Type="http://schemas.openxmlformats.org/officeDocument/2006/relationships/image"/><Relationship Id="rId4" Target="../media/image19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1.jpeg" Type="http://schemas.openxmlformats.org/officeDocument/2006/relationships/image"/><Relationship Id="rId4" Target="../media/image20.png" Type="http://schemas.openxmlformats.org/officeDocument/2006/relationships/image"/><Relationship Id="rId5" Target="../media/image2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2" Target="../notesSlides/notesSlide14.xml" Type="http://schemas.openxmlformats.org/officeDocument/2006/relationships/notesSlid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1.jpeg" Type="http://schemas.openxmlformats.org/officeDocument/2006/relationships/image"/><Relationship Id="rId6" Target="../media/image4.png" Type="http://schemas.openxmlformats.org/officeDocument/2006/relationships/image"/><Relationship Id="rId7" Target="../media/image24.pn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png" Type="http://schemas.openxmlformats.org/officeDocument/2006/relationships/image"/><Relationship Id="rId4" Target="../media/image31.gif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2A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950440" y="-1920240"/>
            <a:ext cx="5760720" cy="5760720"/>
            <a:chOff x="0" y="0"/>
            <a:chExt cx="7680960" cy="76809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680960" cy="7680960"/>
            </a:xfrm>
            <a:custGeom>
              <a:avLst/>
              <a:gdLst/>
              <a:ahLst/>
              <a:cxnLst/>
              <a:rect r="r" b="b" t="t" l="l"/>
              <a:pathLst>
                <a:path h="7680960" w="7680960">
                  <a:moveTo>
                    <a:pt x="0" y="3840480"/>
                  </a:moveTo>
                  <a:cubicBezTo>
                    <a:pt x="0" y="1719453"/>
                    <a:pt x="1719453" y="0"/>
                    <a:pt x="3840480" y="0"/>
                  </a:cubicBezTo>
                  <a:cubicBezTo>
                    <a:pt x="5961507" y="0"/>
                    <a:pt x="7680960" y="1719453"/>
                    <a:pt x="7680960" y="3840480"/>
                  </a:cubicBezTo>
                  <a:cubicBezTo>
                    <a:pt x="7680960" y="5961507"/>
                    <a:pt x="5961507" y="7680960"/>
                    <a:pt x="3840480" y="7680960"/>
                  </a:cubicBezTo>
                  <a:cubicBezTo>
                    <a:pt x="1719453" y="7680960"/>
                    <a:pt x="0" y="5961507"/>
                    <a:pt x="0" y="3840480"/>
                  </a:cubicBezTo>
                  <a:close/>
                </a:path>
              </a:pathLst>
            </a:custGeom>
            <a:solidFill>
              <a:srgbClr val="0B3D66">
                <a:alpha val="3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2194560" y="7680960"/>
            <a:ext cx="4937760" cy="4937760"/>
            <a:chOff x="0" y="0"/>
            <a:chExt cx="6583680" cy="65836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583680" cy="6583680"/>
            </a:xfrm>
            <a:custGeom>
              <a:avLst/>
              <a:gdLst/>
              <a:ahLst/>
              <a:cxnLst/>
              <a:rect r="r" b="b" t="t" l="l"/>
              <a:pathLst>
                <a:path h="6583680" w="6583680">
                  <a:moveTo>
                    <a:pt x="0" y="3291840"/>
                  </a:moveTo>
                  <a:cubicBezTo>
                    <a:pt x="0" y="1473835"/>
                    <a:pt x="1473835" y="0"/>
                    <a:pt x="3291840" y="0"/>
                  </a:cubicBezTo>
                  <a:cubicBezTo>
                    <a:pt x="5109845" y="0"/>
                    <a:pt x="6583680" y="1473835"/>
                    <a:pt x="6583680" y="3291840"/>
                  </a:cubicBezTo>
                  <a:cubicBezTo>
                    <a:pt x="6583680" y="5109845"/>
                    <a:pt x="5109845" y="6583680"/>
                    <a:pt x="3291840" y="6583680"/>
                  </a:cubicBezTo>
                  <a:cubicBezTo>
                    <a:pt x="1473835" y="6583680"/>
                    <a:pt x="0" y="5109845"/>
                    <a:pt x="0" y="3291840"/>
                  </a:cubicBezTo>
                  <a:close/>
                </a:path>
              </a:pathLst>
            </a:custGeom>
            <a:solidFill>
              <a:srgbClr val="1CA9C9">
                <a:alpha val="4706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34440" y="1165860"/>
            <a:ext cx="1303020" cy="1303020"/>
            <a:chOff x="0" y="0"/>
            <a:chExt cx="1737360" cy="17373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37360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37360">
                  <a:moveTo>
                    <a:pt x="0" y="868680"/>
                  </a:moveTo>
                  <a:cubicBezTo>
                    <a:pt x="0" y="388874"/>
                    <a:pt x="388874" y="0"/>
                    <a:pt x="868680" y="0"/>
                  </a:cubicBezTo>
                  <a:cubicBezTo>
                    <a:pt x="1348486" y="0"/>
                    <a:pt x="1737360" y="388874"/>
                    <a:pt x="1737360" y="868680"/>
                  </a:cubicBezTo>
                  <a:cubicBezTo>
                    <a:pt x="1737360" y="1348486"/>
                    <a:pt x="1348486" y="1737360"/>
                    <a:pt x="868680" y="1737360"/>
                  </a:cubicBezTo>
                  <a:cubicBezTo>
                    <a:pt x="388874" y="1737360"/>
                    <a:pt x="0" y="1348486"/>
                    <a:pt x="0" y="86868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34440" y="3505142"/>
            <a:ext cx="14203305" cy="541078"/>
            <a:chOff x="0" y="0"/>
            <a:chExt cx="19202400" cy="7315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202400" cy="731520"/>
            </a:xfrm>
            <a:custGeom>
              <a:avLst/>
              <a:gdLst/>
              <a:ahLst/>
              <a:cxnLst/>
              <a:rect r="r" b="b" t="t" l="l"/>
              <a:pathLst>
                <a:path h="731520" w="19202400">
                  <a:moveTo>
                    <a:pt x="0" y="0"/>
                  </a:moveTo>
                  <a:lnTo>
                    <a:pt x="19202400" y="0"/>
                  </a:lnTo>
                  <a:lnTo>
                    <a:pt x="1920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1482" r="0" b="-461482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19202400" cy="7886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19"/>
                </a:lnSpc>
              </a:pPr>
              <a:r>
                <a:rPr lang="en-US" b="true" sz="2599" spc="557">
                  <a:solidFill>
                    <a:srgbClr val="1CA9C9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SEJARAH PERJUANGAN BANGSA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34440" y="2648068"/>
            <a:ext cx="11767055" cy="5539503"/>
            <a:chOff x="0" y="0"/>
            <a:chExt cx="15689407" cy="738600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5689407" cy="7386004"/>
            </a:xfrm>
            <a:custGeom>
              <a:avLst/>
              <a:gdLst/>
              <a:ahLst/>
              <a:cxnLst/>
              <a:rect r="r" b="b" t="t" l="l"/>
              <a:pathLst>
                <a:path h="7386004" w="15689407">
                  <a:moveTo>
                    <a:pt x="0" y="0"/>
                  </a:moveTo>
                  <a:lnTo>
                    <a:pt x="15689407" y="0"/>
                  </a:lnTo>
                  <a:lnTo>
                    <a:pt x="15689407" y="7386004"/>
                  </a:lnTo>
                  <a:lnTo>
                    <a:pt x="0" y="73860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9274" r="-30550" b="21204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9525"/>
              <a:ext cx="15689407" cy="73764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200"/>
                </a:lnSpc>
              </a:pPr>
              <a:r>
                <a:rPr lang="en-US" sz="6300" b="true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Perlawanan Rakyat Indonesia</a:t>
              </a:r>
            </a:p>
            <a:p>
              <a:pPr algn="l">
                <a:lnSpc>
                  <a:spcPts val="7200"/>
                </a:lnSpc>
              </a:pPr>
              <a:r>
                <a:rPr lang="en-US" sz="6300" b="true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terhadap Kolonialisme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234440" y="6652260"/>
            <a:ext cx="13030200" cy="1097280"/>
            <a:chOff x="0" y="0"/>
            <a:chExt cx="17373600" cy="14630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7373600" cy="1463040"/>
            </a:xfrm>
            <a:custGeom>
              <a:avLst/>
              <a:gdLst/>
              <a:ahLst/>
              <a:cxnLst/>
              <a:rect r="r" b="b" t="t" l="l"/>
              <a:pathLst>
                <a:path h="1463040" w="17373600">
                  <a:moveTo>
                    <a:pt x="0" y="0"/>
                  </a:moveTo>
                  <a:lnTo>
                    <a:pt x="17373600" y="0"/>
                  </a:lnTo>
                  <a:lnTo>
                    <a:pt x="173736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1384" r="0" b="-181384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95250"/>
              <a:ext cx="17373600" cy="15582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42"/>
                </a:lnSpc>
              </a:pPr>
              <a:r>
                <a:rPr lang="en-US" sz="2199">
                  <a:solidFill>
                    <a:srgbClr val="EAF3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Dari perlawanan lokal melawan VOC hingga perjuangan bersenjata</a:t>
              </a:r>
            </a:p>
            <a:p>
              <a:pPr algn="l">
                <a:lnSpc>
                  <a:spcPts val="3142"/>
                </a:lnSpc>
              </a:pPr>
              <a:r>
                <a:rPr lang="en-US" sz="2199">
                  <a:solidFill>
                    <a:srgbClr val="EAF3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menghadapi Pemerintah Hindia Belanda, abad ke-17 sampai abad ke-20.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34440" y="8983980"/>
            <a:ext cx="10972800" cy="492233"/>
            <a:chOff x="0" y="0"/>
            <a:chExt cx="14630400" cy="65631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4630400" cy="656310"/>
            </a:xfrm>
            <a:custGeom>
              <a:avLst/>
              <a:gdLst/>
              <a:ahLst/>
              <a:cxnLst/>
              <a:rect r="r" b="b" t="t" l="l"/>
              <a:pathLst>
                <a:path h="65631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656310"/>
                  </a:lnTo>
                  <a:lnTo>
                    <a:pt x="0" y="65631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5595" r="0" b="-383122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14630400" cy="7039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39"/>
                </a:lnSpc>
              </a:pPr>
              <a:r>
                <a:rPr lang="en-US" sz="2449" spc="222">
                  <a:solidFill>
                    <a:srgbClr val="6FA8C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VOC  •  HINDIA BELANDA  •  PAHLAWAN NASIONAL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537460" y="2297383"/>
            <a:ext cx="781221" cy="781221"/>
            <a:chOff x="0" y="0"/>
            <a:chExt cx="1737360" cy="173736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737360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37360">
                  <a:moveTo>
                    <a:pt x="0" y="868680"/>
                  </a:moveTo>
                  <a:cubicBezTo>
                    <a:pt x="0" y="388874"/>
                    <a:pt x="388874" y="0"/>
                    <a:pt x="868680" y="0"/>
                  </a:cubicBezTo>
                  <a:cubicBezTo>
                    <a:pt x="1348486" y="0"/>
                    <a:pt x="1737360" y="388874"/>
                    <a:pt x="1737360" y="868680"/>
                  </a:cubicBezTo>
                  <a:cubicBezTo>
                    <a:pt x="1737360" y="1348486"/>
                    <a:pt x="1348486" y="1737360"/>
                    <a:pt x="868680" y="1737360"/>
                  </a:cubicBezTo>
                  <a:cubicBezTo>
                    <a:pt x="388874" y="1737360"/>
                    <a:pt x="0" y="1348486"/>
                    <a:pt x="0" y="86868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743200" y="775250"/>
            <a:ext cx="781221" cy="781221"/>
            <a:chOff x="0" y="0"/>
            <a:chExt cx="1737360" cy="173736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737360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37360">
                  <a:moveTo>
                    <a:pt x="0" y="868680"/>
                  </a:moveTo>
                  <a:cubicBezTo>
                    <a:pt x="0" y="388874"/>
                    <a:pt x="388874" y="0"/>
                    <a:pt x="868680" y="0"/>
                  </a:cubicBezTo>
                  <a:cubicBezTo>
                    <a:pt x="1348486" y="0"/>
                    <a:pt x="1737360" y="388874"/>
                    <a:pt x="1737360" y="868680"/>
                  </a:cubicBezTo>
                  <a:cubicBezTo>
                    <a:pt x="1737360" y="1348486"/>
                    <a:pt x="1348486" y="1737360"/>
                    <a:pt x="868680" y="1737360"/>
                  </a:cubicBezTo>
                  <a:cubicBezTo>
                    <a:pt x="388874" y="1737360"/>
                    <a:pt x="0" y="1348486"/>
                    <a:pt x="0" y="86868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13058028" y="3282007"/>
            <a:ext cx="4772772" cy="3918893"/>
          </a:xfrm>
          <a:custGeom>
            <a:avLst/>
            <a:gdLst/>
            <a:ahLst/>
            <a:cxnLst/>
            <a:rect r="r" b="b" t="t" l="l"/>
            <a:pathLst>
              <a:path h="3918893" w="4772772">
                <a:moveTo>
                  <a:pt x="0" y="0"/>
                </a:moveTo>
                <a:lnTo>
                  <a:pt x="4772772" y="0"/>
                </a:lnTo>
                <a:lnTo>
                  <a:pt x="4772772" y="3918893"/>
                </a:lnTo>
                <a:lnTo>
                  <a:pt x="0" y="39188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213580" y="9710928"/>
            <a:ext cx="822960" cy="411480"/>
            <a:chOff x="0" y="0"/>
            <a:chExt cx="1097280" cy="5486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97280" cy="548640"/>
            </a:xfrm>
            <a:custGeom>
              <a:avLst/>
              <a:gdLst/>
              <a:ahLst/>
              <a:cxnLst/>
              <a:rect r="r" b="b" t="t" l="l"/>
              <a:pathLst>
                <a:path h="54864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t="0" r="-14151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97280" cy="5962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399"/>
                </a:lnSpc>
              </a:pPr>
              <a:r>
                <a:rPr lang="en-US" sz="1999">
                  <a:solidFill>
                    <a:srgbClr val="4A5A6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02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60120" y="685800"/>
            <a:ext cx="10972800" cy="480060"/>
            <a:chOff x="0" y="0"/>
            <a:chExt cx="14630400" cy="6400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630400" cy="640080"/>
            </a:xfrm>
            <a:custGeom>
              <a:avLst/>
              <a:gdLst/>
              <a:ahLst/>
              <a:cxnLst/>
              <a:rect r="r" b="b" t="t" l="l"/>
              <a:pathLst>
                <a:path h="64008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95372" r="0" b="-395372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463040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b="true" sz="1950" spc="300">
                  <a:solidFill>
                    <a:srgbClr val="1CA9C9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LATAR BELAKANG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60120" y="1165860"/>
            <a:ext cx="15773400" cy="960120"/>
            <a:chOff x="0" y="0"/>
            <a:chExt cx="21031200" cy="12801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0312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0111" r="0" b="-270111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21031200" cy="12992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0B3D66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Perlawanan yang Tersebar dan Belum Bersatu</a:t>
              </a:r>
            </a:p>
          </p:txBody>
        </p:sp>
      </p:grpSp>
      <p:sp>
        <p:nvSpPr>
          <p:cNvPr name="AutoShape 11" id="11"/>
          <p:cNvSpPr/>
          <p:nvPr/>
        </p:nvSpPr>
        <p:spPr>
          <a:xfrm rot="4020">
            <a:off x="950585" y="2326958"/>
            <a:ext cx="16203940" cy="0"/>
          </a:xfrm>
          <a:prstGeom prst="line">
            <a:avLst/>
          </a:prstGeom>
          <a:ln cap="rnd" w="9525">
            <a:solidFill>
              <a:srgbClr val="CFE3F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2" id="12"/>
          <p:cNvSpPr txBox="true"/>
          <p:nvPr/>
        </p:nvSpPr>
        <p:spPr>
          <a:xfrm rot="0">
            <a:off x="1051560" y="2714625"/>
            <a:ext cx="8869680" cy="309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2549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Sebelum abad ke-20, perlawanan rakyat Indonesia terhadap penjajah umumnya bersifat kedaerahan dan dipimpin oleh raja atau tokoh masyarakat setempat. </a:t>
            </a:r>
          </a:p>
          <a:p>
            <a:pPr algn="l">
              <a:lnSpc>
                <a:spcPts val="4079"/>
              </a:lnSpc>
            </a:pPr>
            <a:r>
              <a:rPr lang="en-US" sz="2549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Belanda memanfaatkan strategi devide et impera (politik adu domba) sehingga perlawanan yang tidak terorganisir ini seringkali berakhir dengan kekalahan bumi putera.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960120" y="6309360"/>
            <a:ext cx="4320540" cy="3154680"/>
            <a:chOff x="0" y="0"/>
            <a:chExt cx="5760720" cy="420624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760720" cy="4206240"/>
            </a:xfrm>
            <a:custGeom>
              <a:avLst/>
              <a:gdLst/>
              <a:ahLst/>
              <a:cxnLst/>
              <a:rect r="r" b="b" t="t" l="l"/>
              <a:pathLst>
                <a:path h="4206240" w="5760720">
                  <a:moveTo>
                    <a:pt x="0" y="156511"/>
                  </a:moveTo>
                  <a:cubicBezTo>
                    <a:pt x="0" y="70104"/>
                    <a:pt x="65532" y="0"/>
                    <a:pt x="146304" y="0"/>
                  </a:cubicBezTo>
                  <a:lnTo>
                    <a:pt x="5614416" y="0"/>
                  </a:lnTo>
                  <a:cubicBezTo>
                    <a:pt x="5695188" y="0"/>
                    <a:pt x="5760720" y="70104"/>
                    <a:pt x="5760720" y="156511"/>
                  </a:cubicBezTo>
                  <a:lnTo>
                    <a:pt x="5760720" y="4049728"/>
                  </a:lnTo>
                  <a:cubicBezTo>
                    <a:pt x="5760720" y="4136136"/>
                    <a:pt x="5695188" y="4206240"/>
                    <a:pt x="5614416" y="4206240"/>
                  </a:cubicBezTo>
                  <a:lnTo>
                    <a:pt x="146304" y="4206240"/>
                  </a:lnTo>
                  <a:cubicBezTo>
                    <a:pt x="65532" y="4206240"/>
                    <a:pt x="0" y="4136136"/>
                    <a:pt x="0" y="4049728"/>
                  </a:cubicBezTo>
                  <a:close/>
                </a:path>
              </a:pathLst>
            </a:custGeom>
            <a:solidFill>
              <a:srgbClr val="EAF3FA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303020" y="6652260"/>
            <a:ext cx="822960" cy="822960"/>
            <a:chOff x="0" y="0"/>
            <a:chExt cx="1097280" cy="10972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488186" y="6837426"/>
            <a:ext cx="452628" cy="452628"/>
            <a:chOff x="0" y="0"/>
            <a:chExt cx="603504" cy="603504"/>
          </a:xfrm>
        </p:grpSpPr>
        <p:sp>
          <p:nvSpPr>
            <p:cNvPr name="Freeform 18" id="18" descr="/home/claude/ppt/icon_shield.png"/>
            <p:cNvSpPr/>
            <p:nvPr/>
          </p:nvSpPr>
          <p:spPr>
            <a:xfrm flipH="false" flipV="false" rot="0">
              <a:off x="0" y="0"/>
              <a:ext cx="603504" cy="603504"/>
            </a:xfrm>
            <a:custGeom>
              <a:avLst/>
              <a:gdLst/>
              <a:ahLst/>
              <a:cxnLst/>
              <a:rect r="r" b="b" t="t" l="l"/>
              <a:pathLst>
                <a:path h="603504" w="603504">
                  <a:moveTo>
                    <a:pt x="0" y="0"/>
                  </a:moveTo>
                  <a:lnTo>
                    <a:pt x="603504" y="0"/>
                  </a:lnTo>
                  <a:lnTo>
                    <a:pt x="603504" y="603504"/>
                  </a:lnTo>
                  <a:lnTo>
                    <a:pt x="0" y="603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303020" y="7612380"/>
            <a:ext cx="3634740" cy="754380"/>
            <a:chOff x="0" y="0"/>
            <a:chExt cx="4846320" cy="100584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846320" cy="1005840"/>
            </a:xfrm>
            <a:custGeom>
              <a:avLst/>
              <a:gdLst/>
              <a:ahLst/>
              <a:cxnLst/>
              <a:rect r="r" b="b" t="t" l="l"/>
              <a:pathLst>
                <a:path h="1005840" w="4846320">
                  <a:moveTo>
                    <a:pt x="0" y="0"/>
                  </a:moveTo>
                  <a:lnTo>
                    <a:pt x="4846320" y="0"/>
                  </a:lnTo>
                  <a:lnTo>
                    <a:pt x="484632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882" r="0" b="-43882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9050"/>
              <a:ext cx="4846320" cy="10248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0B3D66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2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03020" y="8366760"/>
            <a:ext cx="3634740" cy="411480"/>
            <a:chOff x="0" y="0"/>
            <a:chExt cx="4846320" cy="54864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846320" cy="548640"/>
            </a:xfrm>
            <a:custGeom>
              <a:avLst/>
              <a:gdLst/>
              <a:ahLst/>
              <a:cxnLst/>
              <a:rect r="r" b="b" t="t" l="l"/>
              <a:pathLst>
                <a:path h="548640" w="4846320">
                  <a:moveTo>
                    <a:pt x="0" y="0"/>
                  </a:moveTo>
                  <a:lnTo>
                    <a:pt x="4846320" y="0"/>
                  </a:lnTo>
                  <a:lnTo>
                    <a:pt x="484632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2117" r="0" b="-122117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84632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b="true">
                  <a:solidFill>
                    <a:srgbClr val="0B3D6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Periode Besar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03020" y="8690610"/>
            <a:ext cx="3634740" cy="685800"/>
            <a:chOff x="0" y="0"/>
            <a:chExt cx="4846320" cy="9144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846320" cy="914400"/>
            </a:xfrm>
            <a:custGeom>
              <a:avLst/>
              <a:gdLst/>
              <a:ahLst/>
              <a:cxnLst/>
              <a:rect r="r" b="b" t="t" l="l"/>
              <a:pathLst>
                <a:path h="914400" w="4846320">
                  <a:moveTo>
                    <a:pt x="0" y="0"/>
                  </a:moveTo>
                  <a:lnTo>
                    <a:pt x="4846320" y="0"/>
                  </a:lnTo>
                  <a:lnTo>
                    <a:pt x="484632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270" r="0" b="-53270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4846320" cy="962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50"/>
                </a:lnSpc>
              </a:pPr>
              <a:r>
                <a:rPr lang="en-US" sz="1500" b="true">
                  <a:solidFill>
                    <a:srgbClr val="4A5A68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Sebelum &amp; sesudah abad ke-19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760720" y="6309360"/>
            <a:ext cx="4320540" cy="3154680"/>
            <a:chOff x="0" y="0"/>
            <a:chExt cx="5760720" cy="420624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5760720" cy="4206240"/>
            </a:xfrm>
            <a:custGeom>
              <a:avLst/>
              <a:gdLst/>
              <a:ahLst/>
              <a:cxnLst/>
              <a:rect r="r" b="b" t="t" l="l"/>
              <a:pathLst>
                <a:path h="4206240" w="5760720">
                  <a:moveTo>
                    <a:pt x="0" y="156511"/>
                  </a:moveTo>
                  <a:cubicBezTo>
                    <a:pt x="0" y="70104"/>
                    <a:pt x="65532" y="0"/>
                    <a:pt x="146304" y="0"/>
                  </a:cubicBezTo>
                  <a:lnTo>
                    <a:pt x="5614416" y="0"/>
                  </a:lnTo>
                  <a:cubicBezTo>
                    <a:pt x="5695188" y="0"/>
                    <a:pt x="5760720" y="70104"/>
                    <a:pt x="5760720" y="156511"/>
                  </a:cubicBezTo>
                  <a:lnTo>
                    <a:pt x="5760720" y="4049728"/>
                  </a:lnTo>
                  <a:cubicBezTo>
                    <a:pt x="5760720" y="4136136"/>
                    <a:pt x="5695188" y="4206240"/>
                    <a:pt x="5614416" y="4206240"/>
                  </a:cubicBezTo>
                  <a:lnTo>
                    <a:pt x="146304" y="4206240"/>
                  </a:lnTo>
                  <a:cubicBezTo>
                    <a:pt x="65532" y="4206240"/>
                    <a:pt x="0" y="4136136"/>
                    <a:pt x="0" y="4049728"/>
                  </a:cubicBezTo>
                  <a:close/>
                </a:path>
              </a:pathLst>
            </a:custGeom>
            <a:solidFill>
              <a:srgbClr val="EAF3FA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6103620" y="6652260"/>
            <a:ext cx="822960" cy="822960"/>
            <a:chOff x="0" y="0"/>
            <a:chExt cx="1097280" cy="109728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6288786" y="6837426"/>
            <a:ext cx="452628" cy="452628"/>
            <a:chOff x="0" y="0"/>
            <a:chExt cx="603504" cy="603504"/>
          </a:xfrm>
        </p:grpSpPr>
        <p:sp>
          <p:nvSpPr>
            <p:cNvPr name="Freeform 33" id="33" descr="/home/claude/ppt/icon_swords.png"/>
            <p:cNvSpPr/>
            <p:nvPr/>
          </p:nvSpPr>
          <p:spPr>
            <a:xfrm flipH="false" flipV="false" rot="0">
              <a:off x="0" y="0"/>
              <a:ext cx="603504" cy="603504"/>
            </a:xfrm>
            <a:custGeom>
              <a:avLst/>
              <a:gdLst/>
              <a:ahLst/>
              <a:cxnLst/>
              <a:rect r="r" b="b" t="t" l="l"/>
              <a:pathLst>
                <a:path h="603504" w="603504">
                  <a:moveTo>
                    <a:pt x="0" y="0"/>
                  </a:moveTo>
                  <a:lnTo>
                    <a:pt x="603504" y="0"/>
                  </a:lnTo>
                  <a:lnTo>
                    <a:pt x="603504" y="603504"/>
                  </a:lnTo>
                  <a:lnTo>
                    <a:pt x="0" y="603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6103620" y="7612380"/>
            <a:ext cx="3634740" cy="754380"/>
            <a:chOff x="0" y="0"/>
            <a:chExt cx="4846320" cy="100584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4846320" cy="1005840"/>
            </a:xfrm>
            <a:custGeom>
              <a:avLst/>
              <a:gdLst/>
              <a:ahLst/>
              <a:cxnLst/>
              <a:rect r="r" b="b" t="t" l="l"/>
              <a:pathLst>
                <a:path h="1005840" w="4846320">
                  <a:moveTo>
                    <a:pt x="0" y="0"/>
                  </a:moveTo>
                  <a:lnTo>
                    <a:pt x="4846320" y="0"/>
                  </a:lnTo>
                  <a:lnTo>
                    <a:pt x="484632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882" r="0" b="-43882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19050"/>
              <a:ext cx="4846320" cy="10248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0B3D66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10+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6103620" y="8366760"/>
            <a:ext cx="3634740" cy="411480"/>
            <a:chOff x="0" y="0"/>
            <a:chExt cx="4846320" cy="54864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4846320" cy="548640"/>
            </a:xfrm>
            <a:custGeom>
              <a:avLst/>
              <a:gdLst/>
              <a:ahLst/>
              <a:cxnLst/>
              <a:rect r="r" b="b" t="t" l="l"/>
              <a:pathLst>
                <a:path h="548640" w="4846320">
                  <a:moveTo>
                    <a:pt x="0" y="0"/>
                  </a:moveTo>
                  <a:lnTo>
                    <a:pt x="4846320" y="0"/>
                  </a:lnTo>
                  <a:lnTo>
                    <a:pt x="484632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2117" r="0" b="-122117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484632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b="true">
                  <a:solidFill>
                    <a:srgbClr val="0B3D6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Wilayah Perlawanan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6137910" y="8709660"/>
            <a:ext cx="3634740" cy="685800"/>
            <a:chOff x="0" y="0"/>
            <a:chExt cx="4846320" cy="9144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4846320" cy="914400"/>
            </a:xfrm>
            <a:custGeom>
              <a:avLst/>
              <a:gdLst/>
              <a:ahLst/>
              <a:cxnLst/>
              <a:rect r="r" b="b" t="t" l="l"/>
              <a:pathLst>
                <a:path h="914400" w="4846320">
                  <a:moveTo>
                    <a:pt x="0" y="0"/>
                  </a:moveTo>
                  <a:lnTo>
                    <a:pt x="4846320" y="0"/>
                  </a:lnTo>
                  <a:lnTo>
                    <a:pt x="484632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270" r="0" b="-53270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47625"/>
              <a:ext cx="4846320" cy="962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50"/>
                </a:lnSpc>
              </a:pPr>
              <a:r>
                <a:rPr lang="en-US" sz="1500" b="true">
                  <a:solidFill>
                    <a:srgbClr val="4A5A68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Dari Aceh hingga Sulawesi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0629900" y="2811780"/>
            <a:ext cx="6515100" cy="6446520"/>
            <a:chOff x="0" y="0"/>
            <a:chExt cx="8686800" cy="859536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686800" cy="8595360"/>
            </a:xfrm>
            <a:custGeom>
              <a:avLst/>
              <a:gdLst/>
              <a:ahLst/>
              <a:cxnLst/>
              <a:rect r="r" b="b" t="t" l="l"/>
              <a:pathLst>
                <a:path h="8595360" w="868680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8503920" y="0"/>
                  </a:lnTo>
                  <a:cubicBezTo>
                    <a:pt x="8604885" y="0"/>
                    <a:pt x="8686800" y="81915"/>
                    <a:pt x="8686800" y="182880"/>
                  </a:cubicBezTo>
                  <a:lnTo>
                    <a:pt x="8686800" y="8412480"/>
                  </a:lnTo>
                  <a:cubicBezTo>
                    <a:pt x="8686800" y="8513445"/>
                    <a:pt x="8604885" y="8595360"/>
                    <a:pt x="8503920" y="8595360"/>
                  </a:cubicBezTo>
                  <a:lnTo>
                    <a:pt x="182880" y="8595360"/>
                  </a:lnTo>
                  <a:cubicBezTo>
                    <a:pt x="81915" y="8595360"/>
                    <a:pt x="0" y="8513445"/>
                    <a:pt x="0" y="8412480"/>
                  </a:cubicBezTo>
                  <a:close/>
                </a:path>
              </a:pathLst>
            </a:custGeom>
            <a:solidFill>
              <a:srgbClr val="0B3D66"/>
            </a:solid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1109960" y="3223260"/>
            <a:ext cx="5554980" cy="411480"/>
            <a:chOff x="0" y="0"/>
            <a:chExt cx="7406640" cy="54864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7406640" cy="548640"/>
            </a:xfrm>
            <a:custGeom>
              <a:avLst/>
              <a:gdLst/>
              <a:ahLst/>
              <a:cxnLst/>
              <a:rect r="r" b="b" t="t" l="l"/>
              <a:pathLst>
                <a:path h="548640" w="7406640">
                  <a:moveTo>
                    <a:pt x="0" y="0"/>
                  </a:moveTo>
                  <a:lnTo>
                    <a:pt x="7406640" y="0"/>
                  </a:lnTo>
                  <a:lnTo>
                    <a:pt x="740664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3048" r="0" b="-213048"/>
              </a:stretch>
            </a:blip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740664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59"/>
                </a:lnSpc>
              </a:pPr>
              <a:r>
                <a:rPr lang="en-US" b="true" sz="2049" spc="279">
                  <a:solidFill>
                    <a:srgbClr val="1CA9C9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DUA PERIODE PERJUANGAN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1109960" y="3977640"/>
            <a:ext cx="5554980" cy="2331720"/>
            <a:chOff x="0" y="0"/>
            <a:chExt cx="7406640" cy="310896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7406640" cy="3108960"/>
            </a:xfrm>
            <a:custGeom>
              <a:avLst/>
              <a:gdLst/>
              <a:ahLst/>
              <a:cxnLst/>
              <a:rect r="r" b="b" t="t" l="l"/>
              <a:pathLst>
                <a:path h="3108960" w="740664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7296912" y="0"/>
                  </a:lnTo>
                  <a:cubicBezTo>
                    <a:pt x="7357491" y="0"/>
                    <a:pt x="7406640" y="49149"/>
                    <a:pt x="7406640" y="109728"/>
                  </a:cubicBezTo>
                  <a:lnTo>
                    <a:pt x="7406640" y="2999232"/>
                  </a:lnTo>
                  <a:cubicBezTo>
                    <a:pt x="7406640" y="3059811"/>
                    <a:pt x="7357491" y="3108960"/>
                    <a:pt x="7296912" y="3108960"/>
                  </a:cubicBezTo>
                  <a:lnTo>
                    <a:pt x="109728" y="3108960"/>
                  </a:lnTo>
                  <a:cubicBezTo>
                    <a:pt x="49149" y="3108960"/>
                    <a:pt x="0" y="3059811"/>
                    <a:pt x="0" y="2999232"/>
                  </a:cubicBezTo>
                  <a:close/>
                </a:path>
              </a:pathLst>
            </a:custGeom>
            <a:solidFill>
              <a:srgbClr val="072A47"/>
            </a:solidFill>
          </p:spPr>
        </p:sp>
      </p:grpSp>
      <p:grpSp>
        <p:nvGrpSpPr>
          <p:cNvPr name="Group 50" id="50"/>
          <p:cNvGrpSpPr/>
          <p:nvPr/>
        </p:nvGrpSpPr>
        <p:grpSpPr>
          <a:xfrm rot="0">
            <a:off x="11452860" y="4183380"/>
            <a:ext cx="4869180" cy="480060"/>
            <a:chOff x="0" y="0"/>
            <a:chExt cx="6492240" cy="64008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6492240" cy="640080"/>
            </a:xfrm>
            <a:custGeom>
              <a:avLst/>
              <a:gdLst/>
              <a:ahLst/>
              <a:cxnLst/>
              <a:rect r="r" b="b" t="t" l="l"/>
              <a:pathLst>
                <a:path h="640080" w="6492240">
                  <a:moveTo>
                    <a:pt x="0" y="0"/>
                  </a:moveTo>
                  <a:lnTo>
                    <a:pt x="6492240" y="0"/>
                  </a:lnTo>
                  <a:lnTo>
                    <a:pt x="64922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7633" r="0" b="-147633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47625"/>
              <a:ext cx="649224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Sebelum Abad ke-19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11452860" y="4800600"/>
            <a:ext cx="4869180" cy="1371600"/>
            <a:chOff x="0" y="0"/>
            <a:chExt cx="6492240" cy="18288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6492240" cy="1828800"/>
            </a:xfrm>
            <a:custGeom>
              <a:avLst/>
              <a:gdLst/>
              <a:ahLst/>
              <a:cxnLst/>
              <a:rect r="r" b="b" t="t" l="l"/>
              <a:pathLst>
                <a:path h="1828800" w="6492240">
                  <a:moveTo>
                    <a:pt x="0" y="0"/>
                  </a:moveTo>
                  <a:lnTo>
                    <a:pt x="6492240" y="0"/>
                  </a:lnTo>
                  <a:lnTo>
                    <a:pt x="649224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171" r="0" b="-19171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85725"/>
              <a:ext cx="6492240" cy="1914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56"/>
                </a:lnSpc>
              </a:pPr>
              <a:r>
                <a:rPr lang="en-US" sz="2124">
                  <a:solidFill>
                    <a:srgbClr val="EAF3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Menghadapi VOC, kongsi dagang Belanda yang dibubarkan pada 1799.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11109960" y="6583680"/>
            <a:ext cx="5554980" cy="2331720"/>
            <a:chOff x="0" y="0"/>
            <a:chExt cx="7406640" cy="310896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7406640" cy="3108960"/>
            </a:xfrm>
            <a:custGeom>
              <a:avLst/>
              <a:gdLst/>
              <a:ahLst/>
              <a:cxnLst/>
              <a:rect r="r" b="b" t="t" l="l"/>
              <a:pathLst>
                <a:path h="3108960" w="7406640">
                  <a:moveTo>
                    <a:pt x="0" y="109728"/>
                  </a:moveTo>
                  <a:cubicBezTo>
                    <a:pt x="0" y="49149"/>
                    <a:pt x="49149" y="0"/>
                    <a:pt x="109728" y="0"/>
                  </a:cubicBezTo>
                  <a:lnTo>
                    <a:pt x="7296912" y="0"/>
                  </a:lnTo>
                  <a:cubicBezTo>
                    <a:pt x="7357491" y="0"/>
                    <a:pt x="7406640" y="49149"/>
                    <a:pt x="7406640" y="109728"/>
                  </a:cubicBezTo>
                  <a:lnTo>
                    <a:pt x="7406640" y="2999232"/>
                  </a:lnTo>
                  <a:cubicBezTo>
                    <a:pt x="7406640" y="3059811"/>
                    <a:pt x="7357491" y="3108960"/>
                    <a:pt x="7296912" y="3108960"/>
                  </a:cubicBezTo>
                  <a:lnTo>
                    <a:pt x="109728" y="3108960"/>
                  </a:lnTo>
                  <a:cubicBezTo>
                    <a:pt x="49149" y="3108960"/>
                    <a:pt x="0" y="3059811"/>
                    <a:pt x="0" y="2999232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58" id="58"/>
          <p:cNvGrpSpPr/>
          <p:nvPr/>
        </p:nvGrpSpPr>
        <p:grpSpPr>
          <a:xfrm rot="0">
            <a:off x="11452860" y="6789420"/>
            <a:ext cx="4869180" cy="480060"/>
            <a:chOff x="0" y="0"/>
            <a:chExt cx="6492240" cy="64008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6492240" cy="640080"/>
            </a:xfrm>
            <a:custGeom>
              <a:avLst/>
              <a:gdLst/>
              <a:ahLst/>
              <a:cxnLst/>
              <a:rect r="r" b="b" t="t" l="l"/>
              <a:pathLst>
                <a:path h="640080" w="6492240">
                  <a:moveTo>
                    <a:pt x="0" y="0"/>
                  </a:moveTo>
                  <a:lnTo>
                    <a:pt x="6492240" y="0"/>
                  </a:lnTo>
                  <a:lnTo>
                    <a:pt x="64922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7633" r="0" b="-147633"/>
              </a:stretch>
            </a:blip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47625"/>
              <a:ext cx="649224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b="true" sz="2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Setelah Abad ke-19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1452860" y="7338060"/>
            <a:ext cx="4869180" cy="1371600"/>
            <a:chOff x="0" y="0"/>
            <a:chExt cx="6492240" cy="18288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6492240" cy="1828800"/>
            </a:xfrm>
            <a:custGeom>
              <a:avLst/>
              <a:gdLst/>
              <a:ahLst/>
              <a:cxnLst/>
              <a:rect r="r" b="b" t="t" l="l"/>
              <a:pathLst>
                <a:path h="1828800" w="6492240">
                  <a:moveTo>
                    <a:pt x="0" y="0"/>
                  </a:moveTo>
                  <a:lnTo>
                    <a:pt x="6492240" y="0"/>
                  </a:lnTo>
                  <a:lnTo>
                    <a:pt x="649224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171" r="0" b="-19171"/>
              </a:stretch>
            </a:blip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85725"/>
              <a:ext cx="6492240" cy="1914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56"/>
                </a:lnSpc>
              </a:pPr>
              <a:r>
                <a:rPr lang="en-US" b="true" sz="2124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Menghadapi Pemerintah Hindia Belanda yang lebih eksploitatif.</a:t>
              </a:r>
            </a:p>
          </p:txBody>
        </p:sp>
      </p:grpSp>
      <p:sp>
        <p:nvSpPr>
          <p:cNvPr name="AutoShape 64" id="64"/>
          <p:cNvSpPr/>
          <p:nvPr/>
        </p:nvSpPr>
        <p:spPr>
          <a:xfrm>
            <a:off x="249174" y="9916668"/>
            <a:ext cx="16964406" cy="0"/>
          </a:xfrm>
          <a:prstGeom prst="line">
            <a:avLst/>
          </a:prstGeom>
          <a:ln cap="flat" w="57150">
            <a:solidFill>
              <a:srgbClr val="76A8C9"/>
            </a:solidFill>
            <a:prstDash val="solid"/>
            <a:headEnd type="diamond" len="lg" w="lg"/>
            <a:tailEnd type="diamond" len="lg" w="lg"/>
          </a:ln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213580" y="9710928"/>
            <a:ext cx="822960" cy="411480"/>
            <a:chOff x="0" y="0"/>
            <a:chExt cx="1097280" cy="5486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97280" cy="548640"/>
            </a:xfrm>
            <a:custGeom>
              <a:avLst/>
              <a:gdLst/>
              <a:ahLst/>
              <a:cxnLst/>
              <a:rect r="r" b="b" t="t" l="l"/>
              <a:pathLst>
                <a:path h="54864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t="0" r="-14151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97280" cy="5962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399"/>
                </a:lnSpc>
              </a:pPr>
              <a:r>
                <a:rPr lang="en-US" sz="1999">
                  <a:solidFill>
                    <a:srgbClr val="4A5A6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03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60120" y="754380"/>
            <a:ext cx="1165860" cy="1165860"/>
            <a:chOff x="0" y="0"/>
            <a:chExt cx="1554480" cy="15544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400300" y="795528"/>
            <a:ext cx="10972800" cy="417804"/>
            <a:chOff x="0" y="0"/>
            <a:chExt cx="14630400" cy="55707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30400" cy="557071"/>
            </a:xfrm>
            <a:custGeom>
              <a:avLst/>
              <a:gdLst/>
              <a:ahLst/>
              <a:cxnLst/>
              <a:rect r="r" b="b" t="t" l="l"/>
              <a:pathLst>
                <a:path h="557071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57071"/>
                  </a:lnTo>
                  <a:lnTo>
                    <a:pt x="0" y="5570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2493" r="0" b="-460979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4630400" cy="6046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9"/>
                </a:lnSpc>
              </a:pPr>
              <a:r>
                <a:rPr lang="en-US" b="true" sz="2099" spc="349">
                  <a:solidFill>
                    <a:srgbClr val="1CA9C9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PERIODE SEBELUM ABAD KE-19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400300" y="1207008"/>
            <a:ext cx="11247120" cy="754380"/>
            <a:chOff x="0" y="0"/>
            <a:chExt cx="14996160" cy="10058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996161" cy="1005840"/>
            </a:xfrm>
            <a:custGeom>
              <a:avLst/>
              <a:gdLst/>
              <a:ahLst/>
              <a:cxnLst/>
              <a:rect r="r" b="b" t="t" l="l"/>
              <a:pathLst>
                <a:path h="1005840" w="14996161">
                  <a:moveTo>
                    <a:pt x="0" y="0"/>
                  </a:moveTo>
                  <a:lnTo>
                    <a:pt x="14996161" y="0"/>
                  </a:lnTo>
                  <a:lnTo>
                    <a:pt x="14996161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0504" r="0" b="-24050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4996160" cy="10153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500"/>
                </a:lnSpc>
              </a:pPr>
              <a:r>
                <a:rPr lang="en-US" sz="3750" b="true">
                  <a:solidFill>
                    <a:srgbClr val="0B3D66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Kesultanan Mataram melawan VOC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186535" y="813435"/>
            <a:ext cx="3105150" cy="910590"/>
            <a:chOff x="0" y="0"/>
            <a:chExt cx="4140200" cy="12141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140200" cy="1213993"/>
            </a:xfrm>
            <a:custGeom>
              <a:avLst/>
              <a:gdLst/>
              <a:ahLst/>
              <a:cxnLst/>
              <a:rect r="r" b="b" t="t" l="l"/>
              <a:pathLst>
                <a:path h="1213993" w="4140200">
                  <a:moveTo>
                    <a:pt x="0" y="597662"/>
                  </a:moveTo>
                  <a:cubicBezTo>
                    <a:pt x="0" y="267589"/>
                    <a:pt x="267589" y="0"/>
                    <a:pt x="597662" y="0"/>
                  </a:cubicBezTo>
                  <a:lnTo>
                    <a:pt x="3542538" y="0"/>
                  </a:lnTo>
                  <a:cubicBezTo>
                    <a:pt x="3872611" y="0"/>
                    <a:pt x="4140200" y="267589"/>
                    <a:pt x="4140200" y="597662"/>
                  </a:cubicBezTo>
                  <a:lnTo>
                    <a:pt x="4140200" y="616331"/>
                  </a:lnTo>
                  <a:cubicBezTo>
                    <a:pt x="4140200" y="946404"/>
                    <a:pt x="3872611" y="1213993"/>
                    <a:pt x="3542538" y="1213993"/>
                  </a:cubicBezTo>
                  <a:lnTo>
                    <a:pt x="597662" y="1213993"/>
                  </a:lnTo>
                  <a:cubicBezTo>
                    <a:pt x="267589" y="1214120"/>
                    <a:pt x="0" y="946531"/>
                    <a:pt x="0" y="616458"/>
                  </a:cubicBezTo>
                  <a:close/>
                </a:path>
              </a:pathLst>
            </a:custGeom>
            <a:solidFill>
              <a:srgbClr val="EAF3FA"/>
            </a:solidFill>
            <a:ln w="19050" cap="sq">
              <a:solidFill>
                <a:srgbClr val="CFE3F0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4196060" y="822960"/>
            <a:ext cx="3086100" cy="891540"/>
            <a:chOff x="0" y="0"/>
            <a:chExt cx="4114800" cy="11887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114800" cy="1188720"/>
            </a:xfrm>
            <a:custGeom>
              <a:avLst/>
              <a:gdLst/>
              <a:ahLst/>
              <a:cxnLst/>
              <a:rect r="r" b="b" t="t" l="l"/>
              <a:pathLst>
                <a:path h="1188720" w="4114800">
                  <a:moveTo>
                    <a:pt x="0" y="0"/>
                  </a:moveTo>
                  <a:lnTo>
                    <a:pt x="4114800" y="0"/>
                  </a:lnTo>
                  <a:lnTo>
                    <a:pt x="411480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448" r="0" b="-17448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4114800" cy="12363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059"/>
                </a:lnSpc>
              </a:pPr>
              <a:r>
                <a:rPr lang="en-US" sz="2549" b="true">
                  <a:solidFill>
                    <a:srgbClr val="0B3D6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1628–1629</a:t>
              </a:r>
            </a:p>
          </p:txBody>
        </p:sp>
      </p:grpSp>
      <p:sp>
        <p:nvSpPr>
          <p:cNvPr name="AutoShape 18" id="18"/>
          <p:cNvSpPr/>
          <p:nvPr/>
        </p:nvSpPr>
        <p:spPr>
          <a:xfrm rot="4020">
            <a:off x="950585" y="2258378"/>
            <a:ext cx="16341100" cy="0"/>
          </a:xfrm>
          <a:prstGeom prst="line">
            <a:avLst/>
          </a:prstGeom>
          <a:ln cap="rnd" w="9525">
            <a:solidFill>
              <a:srgbClr val="CFE3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11007090" y="2948940"/>
            <a:ext cx="6368415" cy="6309360"/>
            <a:chOff x="0" y="0"/>
            <a:chExt cx="1677278" cy="166172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677278" cy="1661725"/>
            </a:xfrm>
            <a:custGeom>
              <a:avLst/>
              <a:gdLst/>
              <a:ahLst/>
              <a:cxnLst/>
              <a:rect r="r" b="b" t="t" l="l"/>
              <a:pathLst>
                <a:path h="1661725" w="1677278">
                  <a:moveTo>
                    <a:pt x="37686" y="0"/>
                  </a:moveTo>
                  <a:lnTo>
                    <a:pt x="1639592" y="0"/>
                  </a:lnTo>
                  <a:cubicBezTo>
                    <a:pt x="1660405" y="0"/>
                    <a:pt x="1677278" y="16873"/>
                    <a:pt x="1677278" y="37686"/>
                  </a:cubicBezTo>
                  <a:lnTo>
                    <a:pt x="1677278" y="1624039"/>
                  </a:lnTo>
                  <a:cubicBezTo>
                    <a:pt x="1677278" y="1644852"/>
                    <a:pt x="1660405" y="1661725"/>
                    <a:pt x="1639592" y="1661725"/>
                  </a:cubicBezTo>
                  <a:lnTo>
                    <a:pt x="37686" y="1661725"/>
                  </a:lnTo>
                  <a:cubicBezTo>
                    <a:pt x="16873" y="1661725"/>
                    <a:pt x="0" y="1644852"/>
                    <a:pt x="0" y="1624039"/>
                  </a:cubicBezTo>
                  <a:lnTo>
                    <a:pt x="0" y="37686"/>
                  </a:lnTo>
                  <a:cubicBezTo>
                    <a:pt x="0" y="16873"/>
                    <a:pt x="16873" y="0"/>
                    <a:pt x="37686" y="0"/>
                  </a:cubicBezTo>
                  <a:close/>
                </a:path>
              </a:pathLst>
            </a:custGeom>
            <a:solidFill>
              <a:srgbClr val="0B3D66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1677278" cy="17093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1384280" y="3154680"/>
            <a:ext cx="5417820" cy="1371600"/>
            <a:chOff x="0" y="0"/>
            <a:chExt cx="7223760" cy="1828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223760" cy="1828800"/>
            </a:xfrm>
            <a:custGeom>
              <a:avLst/>
              <a:gdLst/>
              <a:ahLst/>
              <a:cxnLst/>
              <a:rect r="r" b="b" t="t" l="l"/>
              <a:pathLst>
                <a:path h="182880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965" r="0" b="-26965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7223760" cy="18478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920"/>
                </a:lnSpc>
              </a:pPr>
              <a:r>
                <a:rPr lang="en-US" sz="6600" b="true">
                  <a:solidFill>
                    <a:srgbClr val="1CA9C9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2x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1384280" y="4389120"/>
            <a:ext cx="5417820" cy="685800"/>
            <a:chOff x="0" y="0"/>
            <a:chExt cx="7223760" cy="9144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7223760" cy="914400"/>
            </a:xfrm>
            <a:custGeom>
              <a:avLst/>
              <a:gdLst/>
              <a:ahLst/>
              <a:cxnLst/>
              <a:rect r="r" b="b" t="t" l="l"/>
              <a:pathLst>
                <a:path h="91440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3931" r="0" b="-103931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7223760" cy="952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spc="149">
                  <a:solidFill>
                    <a:srgbClr val="EAF3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SERANGAN KE BATAVIA</a:t>
              </a:r>
            </a:p>
          </p:txBody>
        </p:sp>
      </p:grpSp>
      <p:sp>
        <p:nvSpPr>
          <p:cNvPr name="AutoShape 28" id="28"/>
          <p:cNvSpPr/>
          <p:nvPr/>
        </p:nvSpPr>
        <p:spPr>
          <a:xfrm rot="12060">
            <a:off x="11374736" y="5207318"/>
            <a:ext cx="5436908" cy="0"/>
          </a:xfrm>
          <a:prstGeom prst="line">
            <a:avLst/>
          </a:prstGeom>
          <a:ln cap="rnd" w="9525">
            <a:solidFill>
              <a:srgbClr val="2E5A7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9" id="29"/>
          <p:cNvGrpSpPr/>
          <p:nvPr/>
        </p:nvGrpSpPr>
        <p:grpSpPr>
          <a:xfrm rot="0">
            <a:off x="11384280" y="5554980"/>
            <a:ext cx="5417820" cy="480060"/>
            <a:chOff x="0" y="0"/>
            <a:chExt cx="7223760" cy="64008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223760" cy="640080"/>
            </a:xfrm>
            <a:custGeom>
              <a:avLst/>
              <a:gdLst/>
              <a:ahLst/>
              <a:cxnLst/>
              <a:rect r="r" b="b" t="t" l="l"/>
              <a:pathLst>
                <a:path h="64008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9902" r="0" b="-169902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722376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59"/>
                </a:lnSpc>
              </a:pPr>
              <a:r>
                <a:rPr lang="en-US" sz="2049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Penyebab Kegagalan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299081" y="545969"/>
            <a:ext cx="661039" cy="661039"/>
            <a:chOff x="0" y="0"/>
            <a:chExt cx="1554480" cy="155448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891919" y="0"/>
            <a:ext cx="661039" cy="661039"/>
            <a:chOff x="0" y="0"/>
            <a:chExt cx="1554480" cy="155448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sp>
        <p:nvSpPr>
          <p:cNvPr name="AutoShape 36" id="36"/>
          <p:cNvSpPr/>
          <p:nvPr/>
        </p:nvSpPr>
        <p:spPr>
          <a:xfrm>
            <a:off x="249174" y="9916668"/>
            <a:ext cx="16964406" cy="0"/>
          </a:xfrm>
          <a:prstGeom prst="line">
            <a:avLst/>
          </a:prstGeom>
          <a:ln cap="flat" w="57150">
            <a:solidFill>
              <a:srgbClr val="76A8C9"/>
            </a:solidFill>
            <a:prstDash val="solid"/>
            <a:headEnd type="diamond" len="lg" w="lg"/>
            <a:tailEnd type="diamond" len="lg" w="lg"/>
          </a:ln>
        </p:spPr>
      </p:sp>
      <p:grpSp>
        <p:nvGrpSpPr>
          <p:cNvPr name="Group 37" id="37"/>
          <p:cNvGrpSpPr/>
          <p:nvPr/>
        </p:nvGrpSpPr>
        <p:grpSpPr>
          <a:xfrm rot="0">
            <a:off x="1051560" y="6816255"/>
            <a:ext cx="7498954" cy="2694844"/>
            <a:chOff x="0" y="0"/>
            <a:chExt cx="1975033" cy="709753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975033" cy="709753"/>
            </a:xfrm>
            <a:custGeom>
              <a:avLst/>
              <a:gdLst/>
              <a:ahLst/>
              <a:cxnLst/>
              <a:rect r="r" b="b" t="t" l="l"/>
              <a:pathLst>
                <a:path h="709753" w="1975033">
                  <a:moveTo>
                    <a:pt x="0" y="0"/>
                  </a:moveTo>
                  <a:lnTo>
                    <a:pt x="1975033" y="0"/>
                  </a:lnTo>
                  <a:lnTo>
                    <a:pt x="1975033" y="709753"/>
                  </a:lnTo>
                  <a:lnTo>
                    <a:pt x="0" y="709753"/>
                  </a:lnTo>
                  <a:close/>
                </a:path>
              </a:pathLst>
            </a:custGeom>
            <a:solidFill>
              <a:srgbClr val="EAF3FA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47625"/>
              <a:ext cx="1975033" cy="7573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99"/>
                </a:lnSpc>
              </a:pP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90809">
            <a:off x="1222438" y="7016533"/>
            <a:ext cx="4059123" cy="2294287"/>
          </a:xfrm>
          <a:custGeom>
            <a:avLst/>
            <a:gdLst/>
            <a:ahLst/>
            <a:cxnLst/>
            <a:rect r="r" b="b" t="t" l="l"/>
            <a:pathLst>
              <a:path h="2294287" w="4059123">
                <a:moveTo>
                  <a:pt x="0" y="0"/>
                </a:moveTo>
                <a:lnTo>
                  <a:pt x="4059124" y="0"/>
                </a:lnTo>
                <a:lnTo>
                  <a:pt x="4059124" y="2294287"/>
                </a:lnTo>
                <a:lnTo>
                  <a:pt x="0" y="22942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-130927">
            <a:off x="6437026" y="7016533"/>
            <a:ext cx="1901782" cy="2294287"/>
          </a:xfrm>
          <a:custGeom>
            <a:avLst/>
            <a:gdLst/>
            <a:ahLst/>
            <a:cxnLst/>
            <a:rect r="r" b="b" t="t" l="l"/>
            <a:pathLst>
              <a:path h="2294287" w="1901782">
                <a:moveTo>
                  <a:pt x="0" y="0"/>
                </a:moveTo>
                <a:lnTo>
                  <a:pt x="1901781" y="0"/>
                </a:lnTo>
                <a:lnTo>
                  <a:pt x="1901781" y="2294287"/>
                </a:lnTo>
                <a:lnTo>
                  <a:pt x="0" y="22942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42" id="42"/>
          <p:cNvSpPr txBox="true"/>
          <p:nvPr/>
        </p:nvSpPr>
        <p:spPr>
          <a:xfrm rot="0">
            <a:off x="1051560" y="2615565"/>
            <a:ext cx="9281160" cy="4067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6960" indent="-228480" lvl="1">
              <a:lnSpc>
                <a:spcPts val="3553"/>
              </a:lnSpc>
              <a:buFont typeface="Arial"/>
              <a:buChar char="•"/>
            </a:pPr>
            <a:r>
              <a:rPr lang="en-US" sz="25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Hubungan Mataram dan VOC memburuk setelah Sultan Agung tidak mendapat dukungan VOC untuk menyerang Surabaya.</a:t>
            </a:r>
          </a:p>
          <a:p>
            <a:pPr algn="l" marL="456960" indent="-228480" lvl="1">
              <a:lnSpc>
                <a:spcPts val="3553"/>
              </a:lnSpc>
              <a:buFont typeface="Arial"/>
              <a:buChar char="•"/>
            </a:pPr>
            <a:r>
              <a:rPr lang="en-US" sz="25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VOC di Batavia juga kerap menghalangi kapal dagang Mataram yang hendak berlayar ke Malaka.</a:t>
            </a:r>
          </a:p>
          <a:p>
            <a:pPr algn="l" marL="456960" indent="-228480" lvl="1">
              <a:lnSpc>
                <a:spcPts val="3553"/>
              </a:lnSpc>
              <a:buFont typeface="Arial"/>
              <a:buChar char="•"/>
            </a:pPr>
            <a:r>
              <a:rPr lang="en-US" sz="25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Serangan pertama ke Batavia tahun 1628 gagal dan menggugurkan sekitar 1000 prajurit Mataram.</a:t>
            </a:r>
          </a:p>
          <a:p>
            <a:pPr algn="l" marL="456960" indent="-228480" lvl="1">
              <a:lnSpc>
                <a:spcPts val="3553"/>
              </a:lnSpc>
              <a:buFont typeface="Arial"/>
              <a:buChar char="•"/>
            </a:pPr>
            <a:r>
              <a:rPr lang="en-US" sz="25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Serangan kedua (Agustus–Oktober 1629) kembali gagal akibat wabah kolera dan malaria, serta gudang perbekalan yang dibakar musuh.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1475720" y="6081522"/>
            <a:ext cx="5234940" cy="1097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3"/>
              </a:lnSpc>
            </a:pPr>
            <a:r>
              <a:rPr lang="en-US" sz="1999">
                <a:solidFill>
                  <a:srgbClr val="EAF3FA"/>
                </a:solidFill>
                <a:latin typeface="Calibri (MS)"/>
                <a:ea typeface="Calibri (MS)"/>
                <a:cs typeface="Calibri (MS)"/>
                <a:sym typeface="Calibri (MS)"/>
              </a:rPr>
              <a:t>Wabah penyakit, kekurangan perbekalan setelah gudang logistik dibakar, serta kekalahan persenjataan dibanding pasukan VOC.</a:t>
            </a:r>
          </a:p>
        </p:txBody>
      </p:sp>
    </p:spTree>
  </p:cSld>
  <p:clrMapOvr>
    <a:masterClrMapping/>
  </p:clrMapOvr>
  <p:transition spd="fast">
    <p:wipe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213580" y="9710928"/>
            <a:ext cx="822960" cy="411480"/>
            <a:chOff x="0" y="0"/>
            <a:chExt cx="1097280" cy="5486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97280" cy="548640"/>
            </a:xfrm>
            <a:custGeom>
              <a:avLst/>
              <a:gdLst/>
              <a:ahLst/>
              <a:cxnLst/>
              <a:rect r="r" b="b" t="t" l="l"/>
              <a:pathLst>
                <a:path h="54864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t="0" r="-14151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97280" cy="5962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399"/>
                </a:lnSpc>
              </a:pPr>
              <a:r>
                <a:rPr lang="en-US" sz="1999">
                  <a:solidFill>
                    <a:srgbClr val="4A5A6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04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60120" y="754380"/>
            <a:ext cx="1165860" cy="1165860"/>
            <a:chOff x="0" y="0"/>
            <a:chExt cx="1554480" cy="15544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400300" y="795528"/>
            <a:ext cx="10972800" cy="417804"/>
            <a:chOff x="0" y="0"/>
            <a:chExt cx="14630400" cy="55707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30400" cy="557071"/>
            </a:xfrm>
            <a:custGeom>
              <a:avLst/>
              <a:gdLst/>
              <a:ahLst/>
              <a:cxnLst/>
              <a:rect r="r" b="b" t="t" l="l"/>
              <a:pathLst>
                <a:path h="557071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57071"/>
                  </a:lnTo>
                  <a:lnTo>
                    <a:pt x="0" y="5570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2493" r="0" b="-460979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4630400" cy="6046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9"/>
                </a:lnSpc>
              </a:pPr>
              <a:r>
                <a:rPr lang="en-US" b="true" sz="2099" spc="349">
                  <a:solidFill>
                    <a:srgbClr val="1CA9C9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PERIODE SEBELUM ABAD KE-19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400300" y="1207008"/>
            <a:ext cx="11247120" cy="754380"/>
            <a:chOff x="0" y="0"/>
            <a:chExt cx="14996160" cy="10058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996161" cy="1005840"/>
            </a:xfrm>
            <a:custGeom>
              <a:avLst/>
              <a:gdLst/>
              <a:ahLst/>
              <a:cxnLst/>
              <a:rect r="r" b="b" t="t" l="l"/>
              <a:pathLst>
                <a:path h="1005840" w="14996161">
                  <a:moveTo>
                    <a:pt x="0" y="0"/>
                  </a:moveTo>
                  <a:lnTo>
                    <a:pt x="14996161" y="0"/>
                  </a:lnTo>
                  <a:lnTo>
                    <a:pt x="14996161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0504" r="0" b="-24050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4996160" cy="10153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500"/>
                </a:lnSpc>
              </a:pPr>
              <a:r>
                <a:rPr lang="en-US" sz="3750" b="true">
                  <a:solidFill>
                    <a:srgbClr val="0B3D66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Kesultanan Banten melawan VOC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186535" y="813435"/>
            <a:ext cx="3105150" cy="910590"/>
            <a:chOff x="0" y="0"/>
            <a:chExt cx="4140200" cy="12141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140200" cy="1213993"/>
            </a:xfrm>
            <a:custGeom>
              <a:avLst/>
              <a:gdLst/>
              <a:ahLst/>
              <a:cxnLst/>
              <a:rect r="r" b="b" t="t" l="l"/>
              <a:pathLst>
                <a:path h="1213993" w="4140200">
                  <a:moveTo>
                    <a:pt x="0" y="597662"/>
                  </a:moveTo>
                  <a:cubicBezTo>
                    <a:pt x="0" y="267589"/>
                    <a:pt x="267589" y="0"/>
                    <a:pt x="597662" y="0"/>
                  </a:cubicBezTo>
                  <a:lnTo>
                    <a:pt x="3542538" y="0"/>
                  </a:lnTo>
                  <a:cubicBezTo>
                    <a:pt x="3872611" y="0"/>
                    <a:pt x="4140200" y="267589"/>
                    <a:pt x="4140200" y="597662"/>
                  </a:cubicBezTo>
                  <a:lnTo>
                    <a:pt x="4140200" y="616331"/>
                  </a:lnTo>
                  <a:cubicBezTo>
                    <a:pt x="4140200" y="946404"/>
                    <a:pt x="3872611" y="1213993"/>
                    <a:pt x="3542538" y="1213993"/>
                  </a:cubicBezTo>
                  <a:lnTo>
                    <a:pt x="597662" y="1213993"/>
                  </a:lnTo>
                  <a:cubicBezTo>
                    <a:pt x="267589" y="1214120"/>
                    <a:pt x="0" y="946531"/>
                    <a:pt x="0" y="616458"/>
                  </a:cubicBezTo>
                  <a:close/>
                </a:path>
              </a:pathLst>
            </a:custGeom>
            <a:solidFill>
              <a:srgbClr val="EAF3FA"/>
            </a:solidFill>
            <a:ln w="19050" cap="sq">
              <a:solidFill>
                <a:srgbClr val="CFE3F0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4196060" y="822960"/>
            <a:ext cx="3086100" cy="891540"/>
            <a:chOff x="0" y="0"/>
            <a:chExt cx="4114800" cy="11887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114800" cy="1188720"/>
            </a:xfrm>
            <a:custGeom>
              <a:avLst/>
              <a:gdLst/>
              <a:ahLst/>
              <a:cxnLst/>
              <a:rect r="r" b="b" t="t" l="l"/>
              <a:pathLst>
                <a:path h="1188720" w="4114800">
                  <a:moveTo>
                    <a:pt x="0" y="0"/>
                  </a:moveTo>
                  <a:lnTo>
                    <a:pt x="4114800" y="0"/>
                  </a:lnTo>
                  <a:lnTo>
                    <a:pt x="411480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448" r="0" b="-17448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66675"/>
              <a:ext cx="4114800" cy="125539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779"/>
                </a:lnSpc>
              </a:pPr>
              <a:r>
                <a:rPr lang="en-US" b="true" sz="3149">
                  <a:solidFill>
                    <a:srgbClr val="0B3D6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1658–1659</a:t>
              </a:r>
            </a:p>
          </p:txBody>
        </p:sp>
      </p:grpSp>
      <p:sp>
        <p:nvSpPr>
          <p:cNvPr name="AutoShape 18" id="18"/>
          <p:cNvSpPr/>
          <p:nvPr/>
        </p:nvSpPr>
        <p:spPr>
          <a:xfrm rot="4020">
            <a:off x="950585" y="2258378"/>
            <a:ext cx="16341100" cy="0"/>
          </a:xfrm>
          <a:prstGeom prst="line">
            <a:avLst/>
          </a:prstGeom>
          <a:ln cap="rnd" w="9525">
            <a:solidFill>
              <a:srgbClr val="CFE3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11007090" y="2948940"/>
            <a:ext cx="6368415" cy="6309360"/>
            <a:chOff x="0" y="0"/>
            <a:chExt cx="1677278" cy="166172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677278" cy="1661725"/>
            </a:xfrm>
            <a:custGeom>
              <a:avLst/>
              <a:gdLst/>
              <a:ahLst/>
              <a:cxnLst/>
              <a:rect r="r" b="b" t="t" l="l"/>
              <a:pathLst>
                <a:path h="1661725" w="1677278">
                  <a:moveTo>
                    <a:pt x="37686" y="0"/>
                  </a:moveTo>
                  <a:lnTo>
                    <a:pt x="1639592" y="0"/>
                  </a:lnTo>
                  <a:cubicBezTo>
                    <a:pt x="1660405" y="0"/>
                    <a:pt x="1677278" y="16873"/>
                    <a:pt x="1677278" y="37686"/>
                  </a:cubicBezTo>
                  <a:lnTo>
                    <a:pt x="1677278" y="1624039"/>
                  </a:lnTo>
                  <a:cubicBezTo>
                    <a:pt x="1677278" y="1644852"/>
                    <a:pt x="1660405" y="1661725"/>
                    <a:pt x="1639592" y="1661725"/>
                  </a:cubicBezTo>
                  <a:lnTo>
                    <a:pt x="37686" y="1661725"/>
                  </a:lnTo>
                  <a:cubicBezTo>
                    <a:pt x="16873" y="1661725"/>
                    <a:pt x="0" y="1644852"/>
                    <a:pt x="0" y="1624039"/>
                  </a:cubicBezTo>
                  <a:lnTo>
                    <a:pt x="0" y="37686"/>
                  </a:lnTo>
                  <a:cubicBezTo>
                    <a:pt x="0" y="16873"/>
                    <a:pt x="16873" y="0"/>
                    <a:pt x="37686" y="0"/>
                  </a:cubicBezTo>
                  <a:close/>
                </a:path>
              </a:pathLst>
            </a:custGeom>
            <a:solidFill>
              <a:srgbClr val="0B3D66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1677278" cy="17093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1384280" y="3223260"/>
            <a:ext cx="5417820" cy="480060"/>
            <a:chOff x="0" y="0"/>
            <a:chExt cx="7223760" cy="64008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223760" cy="640080"/>
            </a:xfrm>
            <a:custGeom>
              <a:avLst/>
              <a:gdLst/>
              <a:ahLst/>
              <a:cxnLst/>
              <a:rect r="r" b="b" t="t" l="l"/>
              <a:pathLst>
                <a:path h="64008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9902" r="0" b="-169902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722376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99"/>
                </a:lnSpc>
              </a:pPr>
              <a:r>
                <a:rPr lang="en-US" sz="2249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Taktik VOC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99450" y="653129"/>
            <a:ext cx="751142" cy="751142"/>
            <a:chOff x="0" y="0"/>
            <a:chExt cx="1554480" cy="15544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051560" y="70199"/>
            <a:ext cx="582930" cy="582930"/>
            <a:chOff x="0" y="0"/>
            <a:chExt cx="1554480" cy="155448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sp>
        <p:nvSpPr>
          <p:cNvPr name="AutoShape 29" id="29"/>
          <p:cNvSpPr/>
          <p:nvPr/>
        </p:nvSpPr>
        <p:spPr>
          <a:xfrm>
            <a:off x="249174" y="9916668"/>
            <a:ext cx="16964406" cy="0"/>
          </a:xfrm>
          <a:prstGeom prst="line">
            <a:avLst/>
          </a:prstGeom>
          <a:ln cap="flat" w="57150">
            <a:solidFill>
              <a:srgbClr val="76A8C9"/>
            </a:solidFill>
            <a:prstDash val="solid"/>
            <a:headEnd type="diamond" len="lg" w="lg"/>
            <a:tailEnd type="diamond" len="lg" w="lg"/>
          </a:ln>
        </p:spPr>
      </p:sp>
      <p:grpSp>
        <p:nvGrpSpPr>
          <p:cNvPr name="Group 30" id="30"/>
          <p:cNvGrpSpPr/>
          <p:nvPr/>
        </p:nvGrpSpPr>
        <p:grpSpPr>
          <a:xfrm rot="0">
            <a:off x="1343025" y="6828442"/>
            <a:ext cx="7498954" cy="2882486"/>
            <a:chOff x="0" y="0"/>
            <a:chExt cx="1975033" cy="759173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975033" cy="759173"/>
            </a:xfrm>
            <a:custGeom>
              <a:avLst/>
              <a:gdLst/>
              <a:ahLst/>
              <a:cxnLst/>
              <a:rect r="r" b="b" t="t" l="l"/>
              <a:pathLst>
                <a:path h="759173" w="1975033">
                  <a:moveTo>
                    <a:pt x="0" y="0"/>
                  </a:moveTo>
                  <a:lnTo>
                    <a:pt x="1975033" y="0"/>
                  </a:lnTo>
                  <a:lnTo>
                    <a:pt x="1975033" y="759173"/>
                  </a:lnTo>
                  <a:lnTo>
                    <a:pt x="0" y="759173"/>
                  </a:lnTo>
                  <a:close/>
                </a:path>
              </a:pathLst>
            </a:custGeom>
            <a:solidFill>
              <a:srgbClr val="EAF3FA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1975033" cy="8067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99"/>
                </a:lnSpc>
              </a:pP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-111980">
            <a:off x="1582201" y="6998413"/>
            <a:ext cx="4379860" cy="2475573"/>
          </a:xfrm>
          <a:custGeom>
            <a:avLst/>
            <a:gdLst/>
            <a:ahLst/>
            <a:cxnLst/>
            <a:rect r="r" b="b" t="t" l="l"/>
            <a:pathLst>
              <a:path h="2475573" w="4379860">
                <a:moveTo>
                  <a:pt x="0" y="0"/>
                </a:moveTo>
                <a:lnTo>
                  <a:pt x="4379860" y="0"/>
                </a:lnTo>
                <a:lnTo>
                  <a:pt x="4379860" y="2475573"/>
                </a:lnTo>
                <a:lnTo>
                  <a:pt x="0" y="24755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159363">
            <a:off x="6762798" y="6968655"/>
            <a:ext cx="1821771" cy="2427374"/>
          </a:xfrm>
          <a:custGeom>
            <a:avLst/>
            <a:gdLst/>
            <a:ahLst/>
            <a:cxnLst/>
            <a:rect r="r" b="b" t="t" l="l"/>
            <a:pathLst>
              <a:path h="2427374" w="1821771">
                <a:moveTo>
                  <a:pt x="0" y="0"/>
                </a:moveTo>
                <a:lnTo>
                  <a:pt x="1821771" y="0"/>
                </a:lnTo>
                <a:lnTo>
                  <a:pt x="1821771" y="2427374"/>
                </a:lnTo>
                <a:lnTo>
                  <a:pt x="0" y="24273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051560" y="2615565"/>
            <a:ext cx="9281160" cy="4067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6960" indent="-228480" lvl="1">
              <a:lnSpc>
                <a:spcPts val="3553"/>
              </a:lnSpc>
              <a:buFont typeface="Arial"/>
              <a:buChar char="•"/>
            </a:pPr>
            <a:r>
              <a:rPr lang="en-US" sz="25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Banten dan VOC bersaing memperebutkan posisi sebagai bandar dagang internasional di Selat Sunda.</a:t>
            </a:r>
          </a:p>
          <a:p>
            <a:pPr algn="l" marL="456960" indent="-228480" lvl="1">
              <a:lnSpc>
                <a:spcPts val="3553"/>
              </a:lnSpc>
              <a:buFont typeface="Arial"/>
              <a:buChar char="•"/>
            </a:pPr>
            <a:r>
              <a:rPr lang="en-US" sz="25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Sultan Ageng Tirtayasa memimpin perlawanan dengan menggandeng saudagar Inggris, menyerang kapal-kapal VOC serta wilayah Angke dan Tangerang.</a:t>
            </a:r>
          </a:p>
          <a:p>
            <a:pPr algn="l" marL="456960" indent="-228480" lvl="1">
              <a:lnSpc>
                <a:spcPts val="3553"/>
              </a:lnSpc>
              <a:buFont typeface="Arial"/>
              <a:buChar char="•"/>
            </a:pPr>
            <a:r>
              <a:rPr lang="en-US" sz="25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VOC memanfaatkan konflik internal dengan Sultan Haji (putra Sultan Ageng) untuk menjalankan politik devide et impera.</a:t>
            </a:r>
          </a:p>
          <a:p>
            <a:pPr algn="l" marL="456960" indent="-228480" lvl="1">
              <a:lnSpc>
                <a:spcPts val="3553"/>
              </a:lnSpc>
              <a:buFont typeface="Arial"/>
              <a:buChar char="•"/>
            </a:pPr>
            <a:r>
              <a:rPr lang="en-US" sz="25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Perlawanan Sultan Ageng akhirnya dikalahkan dan VOC berhasil menguasai perdagangan di pesisir Jawa.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1475720" y="3740277"/>
            <a:ext cx="5234940" cy="18268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41"/>
              </a:lnSpc>
            </a:pPr>
            <a:r>
              <a:rPr lang="en-US" sz="2499">
                <a:solidFill>
                  <a:srgbClr val="EAF3FA"/>
                </a:solidFill>
                <a:latin typeface="Calibri (MS)"/>
                <a:ea typeface="Calibri (MS)"/>
                <a:cs typeface="Calibri (MS)"/>
                <a:sym typeface="Calibri (MS)"/>
              </a:rPr>
              <a:t>Devide et impera — memecah kekuasaan Kesultanan Banten dengan mendukung Sultan Haji melawan ayahnya sendiri, Sultan Ageng Tirtayasa.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213580" y="9710928"/>
            <a:ext cx="822960" cy="411480"/>
            <a:chOff x="0" y="0"/>
            <a:chExt cx="1097280" cy="5486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97280" cy="548640"/>
            </a:xfrm>
            <a:custGeom>
              <a:avLst/>
              <a:gdLst/>
              <a:ahLst/>
              <a:cxnLst/>
              <a:rect r="r" b="b" t="t" l="l"/>
              <a:pathLst>
                <a:path h="54864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t="0" r="-14151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97280" cy="5962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399"/>
                </a:lnSpc>
              </a:pPr>
              <a:r>
                <a:rPr lang="en-US" sz="1999">
                  <a:solidFill>
                    <a:srgbClr val="4A5A6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05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60120" y="754380"/>
            <a:ext cx="1165860" cy="1165860"/>
            <a:chOff x="0" y="0"/>
            <a:chExt cx="1554480" cy="15544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400300" y="795528"/>
            <a:ext cx="10972800" cy="417804"/>
            <a:chOff x="0" y="0"/>
            <a:chExt cx="14630400" cy="55707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30400" cy="557071"/>
            </a:xfrm>
            <a:custGeom>
              <a:avLst/>
              <a:gdLst/>
              <a:ahLst/>
              <a:cxnLst/>
              <a:rect r="r" b="b" t="t" l="l"/>
              <a:pathLst>
                <a:path h="557071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57071"/>
                  </a:lnTo>
                  <a:lnTo>
                    <a:pt x="0" y="5570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2493" r="0" b="-460979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4630400" cy="6046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9"/>
                </a:lnSpc>
              </a:pPr>
              <a:r>
                <a:rPr lang="en-US" b="true" sz="2099" spc="349">
                  <a:solidFill>
                    <a:srgbClr val="1CA9C9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PERIODE SEBELUM ABAD KE-19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400300" y="1207008"/>
            <a:ext cx="11247120" cy="754380"/>
            <a:chOff x="0" y="0"/>
            <a:chExt cx="14996160" cy="10058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996161" cy="1005840"/>
            </a:xfrm>
            <a:custGeom>
              <a:avLst/>
              <a:gdLst/>
              <a:ahLst/>
              <a:cxnLst/>
              <a:rect r="r" b="b" t="t" l="l"/>
              <a:pathLst>
                <a:path h="1005840" w="14996161">
                  <a:moveTo>
                    <a:pt x="0" y="0"/>
                  </a:moveTo>
                  <a:lnTo>
                    <a:pt x="14996161" y="0"/>
                  </a:lnTo>
                  <a:lnTo>
                    <a:pt x="14996161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0504" r="0" b="-24050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4996160" cy="10153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500"/>
                </a:lnSpc>
              </a:pPr>
              <a:r>
                <a:rPr lang="en-US" sz="3750" b="true">
                  <a:solidFill>
                    <a:srgbClr val="0B3D66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Kesultanan Gowa-Tallo &amp; Perang Makassar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186535" y="813435"/>
            <a:ext cx="3105150" cy="910590"/>
            <a:chOff x="0" y="0"/>
            <a:chExt cx="4140200" cy="12141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140200" cy="1213993"/>
            </a:xfrm>
            <a:custGeom>
              <a:avLst/>
              <a:gdLst/>
              <a:ahLst/>
              <a:cxnLst/>
              <a:rect r="r" b="b" t="t" l="l"/>
              <a:pathLst>
                <a:path h="1213993" w="4140200">
                  <a:moveTo>
                    <a:pt x="0" y="597662"/>
                  </a:moveTo>
                  <a:cubicBezTo>
                    <a:pt x="0" y="267589"/>
                    <a:pt x="267589" y="0"/>
                    <a:pt x="597662" y="0"/>
                  </a:cubicBezTo>
                  <a:lnTo>
                    <a:pt x="3542538" y="0"/>
                  </a:lnTo>
                  <a:cubicBezTo>
                    <a:pt x="3872611" y="0"/>
                    <a:pt x="4140200" y="267589"/>
                    <a:pt x="4140200" y="597662"/>
                  </a:cubicBezTo>
                  <a:lnTo>
                    <a:pt x="4140200" y="616331"/>
                  </a:lnTo>
                  <a:cubicBezTo>
                    <a:pt x="4140200" y="946404"/>
                    <a:pt x="3872611" y="1213993"/>
                    <a:pt x="3542538" y="1213993"/>
                  </a:cubicBezTo>
                  <a:lnTo>
                    <a:pt x="597662" y="1213993"/>
                  </a:lnTo>
                  <a:cubicBezTo>
                    <a:pt x="267589" y="1214120"/>
                    <a:pt x="0" y="946531"/>
                    <a:pt x="0" y="616458"/>
                  </a:cubicBezTo>
                  <a:close/>
                </a:path>
              </a:pathLst>
            </a:custGeom>
            <a:solidFill>
              <a:srgbClr val="EAF3FA"/>
            </a:solidFill>
            <a:ln w="19050" cap="sq">
              <a:solidFill>
                <a:srgbClr val="CFE3F0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4196060" y="822960"/>
            <a:ext cx="3086100" cy="891540"/>
            <a:chOff x="0" y="0"/>
            <a:chExt cx="4114800" cy="11887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114800" cy="1188720"/>
            </a:xfrm>
            <a:custGeom>
              <a:avLst/>
              <a:gdLst/>
              <a:ahLst/>
              <a:cxnLst/>
              <a:rect r="r" b="b" t="t" l="l"/>
              <a:pathLst>
                <a:path h="1188720" w="4114800">
                  <a:moveTo>
                    <a:pt x="0" y="0"/>
                  </a:moveTo>
                  <a:lnTo>
                    <a:pt x="4114800" y="0"/>
                  </a:lnTo>
                  <a:lnTo>
                    <a:pt x="411480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448" r="0" b="-17448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66675"/>
              <a:ext cx="4114800" cy="125539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779"/>
                </a:lnSpc>
              </a:pPr>
              <a:r>
                <a:rPr lang="en-US" sz="3149" b="true">
                  <a:solidFill>
                    <a:srgbClr val="0B3D6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1669</a:t>
              </a:r>
            </a:p>
          </p:txBody>
        </p:sp>
      </p:grpSp>
      <p:sp>
        <p:nvSpPr>
          <p:cNvPr name="AutoShape 18" id="18"/>
          <p:cNvSpPr/>
          <p:nvPr/>
        </p:nvSpPr>
        <p:spPr>
          <a:xfrm rot="4020">
            <a:off x="950585" y="2258378"/>
            <a:ext cx="16341100" cy="0"/>
          </a:xfrm>
          <a:prstGeom prst="line">
            <a:avLst/>
          </a:prstGeom>
          <a:ln cap="rnd" w="9525">
            <a:solidFill>
              <a:srgbClr val="CFE3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11007090" y="2948940"/>
            <a:ext cx="6368415" cy="6309360"/>
            <a:chOff x="0" y="0"/>
            <a:chExt cx="1677278" cy="166172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677278" cy="1661725"/>
            </a:xfrm>
            <a:custGeom>
              <a:avLst/>
              <a:gdLst/>
              <a:ahLst/>
              <a:cxnLst/>
              <a:rect r="r" b="b" t="t" l="l"/>
              <a:pathLst>
                <a:path h="1661725" w="1677278">
                  <a:moveTo>
                    <a:pt x="37686" y="0"/>
                  </a:moveTo>
                  <a:lnTo>
                    <a:pt x="1639592" y="0"/>
                  </a:lnTo>
                  <a:cubicBezTo>
                    <a:pt x="1660405" y="0"/>
                    <a:pt x="1677278" y="16873"/>
                    <a:pt x="1677278" y="37686"/>
                  </a:cubicBezTo>
                  <a:lnTo>
                    <a:pt x="1677278" y="1624039"/>
                  </a:lnTo>
                  <a:cubicBezTo>
                    <a:pt x="1677278" y="1644852"/>
                    <a:pt x="1660405" y="1661725"/>
                    <a:pt x="1639592" y="1661725"/>
                  </a:cubicBezTo>
                  <a:lnTo>
                    <a:pt x="37686" y="1661725"/>
                  </a:lnTo>
                  <a:cubicBezTo>
                    <a:pt x="16873" y="1661725"/>
                    <a:pt x="0" y="1644852"/>
                    <a:pt x="0" y="1624039"/>
                  </a:cubicBezTo>
                  <a:lnTo>
                    <a:pt x="0" y="37686"/>
                  </a:lnTo>
                  <a:cubicBezTo>
                    <a:pt x="0" y="16873"/>
                    <a:pt x="16873" y="0"/>
                    <a:pt x="37686" y="0"/>
                  </a:cubicBezTo>
                  <a:close/>
                </a:path>
              </a:pathLst>
            </a:custGeom>
            <a:solidFill>
              <a:srgbClr val="0B3D66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1677278" cy="17093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1384280" y="3223260"/>
            <a:ext cx="5417820" cy="480060"/>
            <a:chOff x="0" y="0"/>
            <a:chExt cx="7223760" cy="64008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223760" cy="640080"/>
            </a:xfrm>
            <a:custGeom>
              <a:avLst/>
              <a:gdLst/>
              <a:ahLst/>
              <a:cxnLst/>
              <a:rect r="r" b="b" t="t" l="l"/>
              <a:pathLst>
                <a:path h="64008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9902" r="0" b="-169902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722376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99"/>
                </a:lnSpc>
              </a:pPr>
              <a:r>
                <a:rPr lang="en-US" sz="2249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Perjanjian Bongaya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84959" y="595884"/>
            <a:ext cx="865632" cy="865632"/>
            <a:chOff x="0" y="0"/>
            <a:chExt cx="1554480" cy="15544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960120" y="53299"/>
            <a:ext cx="701081" cy="701081"/>
            <a:chOff x="0" y="0"/>
            <a:chExt cx="1554480" cy="155448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sp>
        <p:nvSpPr>
          <p:cNvPr name="AutoShape 29" id="29"/>
          <p:cNvSpPr/>
          <p:nvPr/>
        </p:nvSpPr>
        <p:spPr>
          <a:xfrm>
            <a:off x="249174" y="9916668"/>
            <a:ext cx="16964406" cy="0"/>
          </a:xfrm>
          <a:prstGeom prst="line">
            <a:avLst/>
          </a:prstGeom>
          <a:ln cap="flat" w="57150">
            <a:solidFill>
              <a:srgbClr val="76A8C9"/>
            </a:solidFill>
            <a:prstDash val="solid"/>
            <a:headEnd type="diamond" len="lg" w="lg"/>
            <a:tailEnd type="diamond" len="lg" w="lg"/>
          </a:ln>
        </p:spPr>
      </p:sp>
      <p:grpSp>
        <p:nvGrpSpPr>
          <p:cNvPr name="Group 30" id="30"/>
          <p:cNvGrpSpPr/>
          <p:nvPr/>
        </p:nvGrpSpPr>
        <p:grpSpPr>
          <a:xfrm rot="0">
            <a:off x="11237595" y="5892059"/>
            <a:ext cx="5975985" cy="3000509"/>
            <a:chOff x="0" y="0"/>
            <a:chExt cx="1573922" cy="790257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573922" cy="790257"/>
            </a:xfrm>
            <a:custGeom>
              <a:avLst/>
              <a:gdLst/>
              <a:ahLst/>
              <a:cxnLst/>
              <a:rect r="r" b="b" t="t" l="l"/>
              <a:pathLst>
                <a:path h="790257" w="1573922">
                  <a:moveTo>
                    <a:pt x="23319" y="0"/>
                  </a:moveTo>
                  <a:lnTo>
                    <a:pt x="1550603" y="0"/>
                  </a:lnTo>
                  <a:cubicBezTo>
                    <a:pt x="1556787" y="0"/>
                    <a:pt x="1562719" y="2457"/>
                    <a:pt x="1567092" y="6830"/>
                  </a:cubicBezTo>
                  <a:cubicBezTo>
                    <a:pt x="1571465" y="11203"/>
                    <a:pt x="1573922" y="17134"/>
                    <a:pt x="1573922" y="23319"/>
                  </a:cubicBezTo>
                  <a:lnTo>
                    <a:pt x="1573922" y="766938"/>
                  </a:lnTo>
                  <a:cubicBezTo>
                    <a:pt x="1573922" y="779817"/>
                    <a:pt x="1563482" y="790257"/>
                    <a:pt x="1550603" y="790257"/>
                  </a:cubicBezTo>
                  <a:lnTo>
                    <a:pt x="23319" y="790257"/>
                  </a:lnTo>
                  <a:cubicBezTo>
                    <a:pt x="10440" y="790257"/>
                    <a:pt x="0" y="779817"/>
                    <a:pt x="0" y="766938"/>
                  </a:cubicBezTo>
                  <a:lnTo>
                    <a:pt x="0" y="23319"/>
                  </a:lnTo>
                  <a:cubicBezTo>
                    <a:pt x="0" y="10440"/>
                    <a:pt x="10440" y="0"/>
                    <a:pt x="23319" y="0"/>
                  </a:cubicBezTo>
                  <a:close/>
                </a:path>
              </a:pathLst>
            </a:custGeom>
            <a:solidFill>
              <a:srgbClr val="0C3353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1573922" cy="8378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13571081" y="6103620"/>
            <a:ext cx="3489800" cy="2625555"/>
          </a:xfrm>
          <a:custGeom>
            <a:avLst/>
            <a:gdLst/>
            <a:ahLst/>
            <a:cxnLst/>
            <a:rect r="r" b="b" t="t" l="l"/>
            <a:pathLst>
              <a:path h="2625555" w="3489800">
                <a:moveTo>
                  <a:pt x="0" y="0"/>
                </a:moveTo>
                <a:lnTo>
                  <a:pt x="3489800" y="0"/>
                </a:lnTo>
                <a:lnTo>
                  <a:pt x="3489800" y="2625555"/>
                </a:lnTo>
                <a:lnTo>
                  <a:pt x="0" y="26255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1051560" y="2615565"/>
            <a:ext cx="9281160" cy="5169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Konflik diawali pelucutan dan perampasan armada VOC di Maluku, sejak VOC berambisi menguasai pelabuhan Somba Opu pada 1660.</a:t>
            </a:r>
          </a:p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Sultan Hasanuddin memimpin Gowa-Tallo bersekutu dengan Wajo, sementara VOC bersekutu dengan Arung Palakka, Raja Bone yang berseteru dengan Gowa.</a:t>
            </a:r>
          </a:p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Perang berakhir dengan Perjanjian Bongaya antara Sultan Hasanuddin dan wakil VOC, Cornelis Speelman.</a:t>
            </a:r>
          </a:p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Meski disebut perjanjian damai, isinya adalah deklarasi kekalahan Gowa dan pengesahan monopoli dagang VOC di pelabuhan-pelabuhan Gowa.</a:t>
            </a:r>
          </a:p>
        </p:txBody>
      </p:sp>
      <p:sp>
        <p:nvSpPr>
          <p:cNvPr name="Freeform 35" id="35"/>
          <p:cNvSpPr/>
          <p:nvPr/>
        </p:nvSpPr>
        <p:spPr>
          <a:xfrm flipH="false" flipV="false" rot="138718">
            <a:off x="11384280" y="6103620"/>
            <a:ext cx="1787477" cy="2625555"/>
          </a:xfrm>
          <a:custGeom>
            <a:avLst/>
            <a:gdLst/>
            <a:ahLst/>
            <a:cxnLst/>
            <a:rect r="r" b="b" t="t" l="l"/>
            <a:pathLst>
              <a:path h="2625555" w="1787477">
                <a:moveTo>
                  <a:pt x="0" y="0"/>
                </a:moveTo>
                <a:lnTo>
                  <a:pt x="1787477" y="0"/>
                </a:lnTo>
                <a:lnTo>
                  <a:pt x="1787477" y="2625555"/>
                </a:lnTo>
                <a:lnTo>
                  <a:pt x="0" y="26255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336" t="0" r="-3336" b="0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11475720" y="3759327"/>
            <a:ext cx="5234940" cy="1513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4"/>
              </a:lnSpc>
            </a:pPr>
            <a:r>
              <a:rPr lang="en-US" sz="2099">
                <a:solidFill>
                  <a:srgbClr val="EAF3FA"/>
                </a:solidFill>
                <a:latin typeface="Calibri (MS)"/>
                <a:ea typeface="Calibri (MS)"/>
                <a:cs typeface="Calibri (MS)"/>
                <a:sym typeface="Calibri (MS)"/>
              </a:rPr>
              <a:t>Ditandatangani oleh Sultan Hasanuddin dan Cornelis Speelman — secara resmi menandai kekalahan Gowa dan awal monopoli perdagangan VOC di kawasan timur Nusantara.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64F7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578840" y="5292833"/>
            <a:ext cx="8401050" cy="8401050"/>
            <a:chOff x="0" y="0"/>
            <a:chExt cx="8229600" cy="8229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229600" cy="8229600"/>
            </a:xfrm>
            <a:custGeom>
              <a:avLst/>
              <a:gdLst/>
              <a:ahLst/>
              <a:cxnLst/>
              <a:rect r="r" b="b" t="t" l="l"/>
              <a:pathLst>
                <a:path h="8229600" w="8229600">
                  <a:moveTo>
                    <a:pt x="0" y="4114800"/>
                  </a:moveTo>
                  <a:cubicBezTo>
                    <a:pt x="0" y="1842262"/>
                    <a:pt x="1842262" y="0"/>
                    <a:pt x="4114800" y="0"/>
                  </a:cubicBezTo>
                  <a:cubicBezTo>
                    <a:pt x="6387338" y="0"/>
                    <a:pt x="8229600" y="1842262"/>
                    <a:pt x="8229600" y="4114800"/>
                  </a:cubicBezTo>
                  <a:cubicBezTo>
                    <a:pt x="8229600" y="6387338"/>
                    <a:pt x="6387338" y="8229600"/>
                    <a:pt x="4114800" y="8229600"/>
                  </a:cubicBezTo>
                  <a:cubicBezTo>
                    <a:pt x="1842262" y="8229600"/>
                    <a:pt x="0" y="6387338"/>
                    <a:pt x="0" y="4114800"/>
                  </a:cubicBezTo>
                  <a:close/>
                </a:path>
              </a:pathLst>
            </a:custGeom>
            <a:solidFill>
              <a:srgbClr val="0B3D66">
                <a:alpha val="3019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34440" y="3223260"/>
            <a:ext cx="1371600" cy="1371600"/>
            <a:chOff x="0" y="0"/>
            <a:chExt cx="1828800" cy="1828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28800" cy="1828800"/>
            </a:xfrm>
            <a:custGeom>
              <a:avLst/>
              <a:gdLst/>
              <a:ahLst/>
              <a:cxnLst/>
              <a:rect r="r" b="b" t="t" l="l"/>
              <a:pathLst>
                <a:path h="1828800" w="1828800">
                  <a:moveTo>
                    <a:pt x="0" y="914400"/>
                  </a:moveTo>
                  <a:cubicBezTo>
                    <a:pt x="0" y="409448"/>
                    <a:pt x="409448" y="0"/>
                    <a:pt x="914400" y="0"/>
                  </a:cubicBezTo>
                  <a:cubicBezTo>
                    <a:pt x="1419352" y="0"/>
                    <a:pt x="1828800" y="409448"/>
                    <a:pt x="1828800" y="914400"/>
                  </a:cubicBezTo>
                  <a:cubicBezTo>
                    <a:pt x="1828800" y="1419352"/>
                    <a:pt x="1419352" y="1828800"/>
                    <a:pt x="914400" y="1828800"/>
                  </a:cubicBezTo>
                  <a:cubicBezTo>
                    <a:pt x="409448" y="1828800"/>
                    <a:pt x="0" y="1419352"/>
                    <a:pt x="0" y="91440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34440" y="4800600"/>
            <a:ext cx="12344400" cy="492233"/>
            <a:chOff x="0" y="0"/>
            <a:chExt cx="16459200" cy="65631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459200" cy="656311"/>
            </a:xfrm>
            <a:custGeom>
              <a:avLst/>
              <a:gdLst/>
              <a:ahLst/>
              <a:cxnLst/>
              <a:rect r="r" b="b" t="t" l="l"/>
              <a:pathLst>
                <a:path h="656311" w="16459200">
                  <a:moveTo>
                    <a:pt x="0" y="0"/>
                  </a:moveTo>
                  <a:lnTo>
                    <a:pt x="16459200" y="0"/>
                  </a:lnTo>
                  <a:lnTo>
                    <a:pt x="16459200" y="656311"/>
                  </a:lnTo>
                  <a:lnTo>
                    <a:pt x="0" y="65631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9889" r="0" b="-437416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6459200" cy="70393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39"/>
                </a:lnSpc>
              </a:pPr>
              <a:r>
                <a:rPr lang="en-US" b="true" sz="2449" spc="376">
                  <a:solidFill>
                    <a:srgbClr val="1CA9C9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MEMASUKI BABAK BARU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34440" y="5280660"/>
            <a:ext cx="14401800" cy="1234440"/>
            <a:chOff x="0" y="0"/>
            <a:chExt cx="19202400" cy="164592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202400" cy="1645920"/>
            </a:xfrm>
            <a:custGeom>
              <a:avLst/>
              <a:gdLst/>
              <a:ahLst/>
              <a:cxnLst/>
              <a:rect r="r" b="b" t="t" l="l"/>
              <a:pathLst>
                <a:path h="1645920" w="19202400">
                  <a:moveTo>
                    <a:pt x="0" y="0"/>
                  </a:moveTo>
                  <a:lnTo>
                    <a:pt x="19202400" y="0"/>
                  </a:lnTo>
                  <a:lnTo>
                    <a:pt x="1920240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7325" r="0" b="-177325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9202400" cy="16554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120"/>
                </a:lnSpc>
              </a:pPr>
              <a:r>
                <a:rPr lang="en-US" sz="5100" b="true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Periode Setelah Abad ke-19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234440" y="6652260"/>
            <a:ext cx="13167360" cy="1645920"/>
            <a:chOff x="0" y="0"/>
            <a:chExt cx="17556480" cy="219456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7556480" cy="2194560"/>
            </a:xfrm>
            <a:custGeom>
              <a:avLst/>
              <a:gdLst/>
              <a:ahLst/>
              <a:cxnLst/>
              <a:rect r="r" b="b" t="t" l="l"/>
              <a:pathLst>
                <a:path h="2194560" w="17556480">
                  <a:moveTo>
                    <a:pt x="0" y="0"/>
                  </a:moveTo>
                  <a:lnTo>
                    <a:pt x="17556480" y="0"/>
                  </a:lnTo>
                  <a:lnTo>
                    <a:pt x="1755648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5880" r="0" b="-10588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04775"/>
              <a:ext cx="17556480" cy="22993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584"/>
                </a:lnSpc>
              </a:pPr>
              <a:r>
                <a:rPr lang="en-US" sz="2474">
                  <a:solidFill>
                    <a:srgbClr val="EAF3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VOC dibubarkan pada 1799 dan kekuasaan koloni beralih langsung ke tangan</a:t>
              </a:r>
            </a:p>
            <a:p>
              <a:pPr algn="l">
                <a:lnSpc>
                  <a:spcPts val="3584"/>
                </a:lnSpc>
              </a:pPr>
              <a:r>
                <a:rPr lang="en-US" sz="2474">
                  <a:solidFill>
                    <a:srgbClr val="EAF3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Pemerintah Belanda. Perubahan ini tidak meredakan kolonialisme — justru</a:t>
              </a:r>
            </a:p>
            <a:p>
              <a:pPr algn="l">
                <a:lnSpc>
                  <a:spcPts val="3584"/>
                </a:lnSpc>
              </a:pPr>
              <a:r>
                <a:rPr lang="en-US" sz="2474">
                  <a:solidFill>
                    <a:srgbClr val="EAF3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praktiknya menjadi jauh lebih eksploitatif di seluruh penjuru Nusantara.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-3267384" y="-3158490"/>
            <a:ext cx="6172200" cy="6172200"/>
            <a:chOff x="0" y="0"/>
            <a:chExt cx="8229600" cy="82296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229600" cy="8229600"/>
            </a:xfrm>
            <a:custGeom>
              <a:avLst/>
              <a:gdLst/>
              <a:ahLst/>
              <a:cxnLst/>
              <a:rect r="r" b="b" t="t" l="l"/>
              <a:pathLst>
                <a:path h="8229600" w="8229600">
                  <a:moveTo>
                    <a:pt x="0" y="4114800"/>
                  </a:moveTo>
                  <a:cubicBezTo>
                    <a:pt x="0" y="1842262"/>
                    <a:pt x="1842262" y="0"/>
                    <a:pt x="4114800" y="0"/>
                  </a:cubicBezTo>
                  <a:cubicBezTo>
                    <a:pt x="6387338" y="0"/>
                    <a:pt x="8229600" y="1842262"/>
                    <a:pt x="8229600" y="4114800"/>
                  </a:cubicBezTo>
                  <a:cubicBezTo>
                    <a:pt x="8229600" y="6387338"/>
                    <a:pt x="6387338" y="8229600"/>
                    <a:pt x="4114800" y="8229600"/>
                  </a:cubicBezTo>
                  <a:cubicBezTo>
                    <a:pt x="1842262" y="8229600"/>
                    <a:pt x="0" y="6387338"/>
                    <a:pt x="0" y="4114800"/>
                  </a:cubicBezTo>
                  <a:close/>
                </a:path>
              </a:pathLst>
            </a:custGeom>
            <a:solidFill>
              <a:srgbClr val="0B3D66">
                <a:alpha val="30196"/>
              </a:srgbClr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2301321" y="2276865"/>
            <a:ext cx="946395" cy="946395"/>
            <a:chOff x="0" y="0"/>
            <a:chExt cx="1828800" cy="1828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828800" cy="1828800"/>
            </a:xfrm>
            <a:custGeom>
              <a:avLst/>
              <a:gdLst/>
              <a:ahLst/>
              <a:cxnLst/>
              <a:rect r="r" b="b" t="t" l="l"/>
              <a:pathLst>
                <a:path h="1828800" w="1828800">
                  <a:moveTo>
                    <a:pt x="0" y="914400"/>
                  </a:moveTo>
                  <a:cubicBezTo>
                    <a:pt x="0" y="409448"/>
                    <a:pt x="409448" y="0"/>
                    <a:pt x="914400" y="0"/>
                  </a:cubicBezTo>
                  <a:cubicBezTo>
                    <a:pt x="1419352" y="0"/>
                    <a:pt x="1828800" y="409448"/>
                    <a:pt x="1828800" y="914400"/>
                  </a:cubicBezTo>
                  <a:cubicBezTo>
                    <a:pt x="1828800" y="1419352"/>
                    <a:pt x="1419352" y="1828800"/>
                    <a:pt x="914400" y="1828800"/>
                  </a:cubicBezTo>
                  <a:cubicBezTo>
                    <a:pt x="409448" y="1828800"/>
                    <a:pt x="0" y="1419352"/>
                    <a:pt x="0" y="91440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2904816" y="3669030"/>
            <a:ext cx="685800" cy="685800"/>
            <a:chOff x="0" y="0"/>
            <a:chExt cx="1828800" cy="1828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828800" cy="1828800"/>
            </a:xfrm>
            <a:custGeom>
              <a:avLst/>
              <a:gdLst/>
              <a:ahLst/>
              <a:cxnLst/>
              <a:rect r="r" b="b" t="t" l="l"/>
              <a:pathLst>
                <a:path h="1828800" w="1828800">
                  <a:moveTo>
                    <a:pt x="0" y="914400"/>
                  </a:moveTo>
                  <a:cubicBezTo>
                    <a:pt x="0" y="409448"/>
                    <a:pt x="409448" y="0"/>
                    <a:pt x="914400" y="0"/>
                  </a:cubicBezTo>
                  <a:cubicBezTo>
                    <a:pt x="1419352" y="0"/>
                    <a:pt x="1828800" y="409448"/>
                    <a:pt x="1828800" y="914400"/>
                  </a:cubicBezTo>
                  <a:cubicBezTo>
                    <a:pt x="1828800" y="1419352"/>
                    <a:pt x="1419352" y="1828800"/>
                    <a:pt x="914400" y="1828800"/>
                  </a:cubicBezTo>
                  <a:cubicBezTo>
                    <a:pt x="409448" y="1828800"/>
                    <a:pt x="0" y="1419352"/>
                    <a:pt x="0" y="91440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</p:spTree>
  </p:cSld>
  <p:clrMapOvr>
    <a:masterClrMapping/>
  </p:clrMapOvr>
  <p:transition spd="slow">
    <p:cover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213580" y="9710928"/>
            <a:ext cx="822960" cy="411480"/>
            <a:chOff x="0" y="0"/>
            <a:chExt cx="1097280" cy="5486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97280" cy="548640"/>
            </a:xfrm>
            <a:custGeom>
              <a:avLst/>
              <a:gdLst/>
              <a:ahLst/>
              <a:cxnLst/>
              <a:rect r="r" b="b" t="t" l="l"/>
              <a:pathLst>
                <a:path h="54864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t="0" r="-14151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97280" cy="5962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399"/>
                </a:lnSpc>
              </a:pPr>
              <a:r>
                <a:rPr lang="en-US" sz="1999">
                  <a:solidFill>
                    <a:srgbClr val="4A5A6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07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60120" y="754380"/>
            <a:ext cx="1165860" cy="1165860"/>
            <a:chOff x="0" y="0"/>
            <a:chExt cx="1554480" cy="15544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400300" y="795528"/>
            <a:ext cx="10972800" cy="417804"/>
            <a:chOff x="0" y="0"/>
            <a:chExt cx="14630400" cy="55707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30400" cy="557071"/>
            </a:xfrm>
            <a:custGeom>
              <a:avLst/>
              <a:gdLst/>
              <a:ahLst/>
              <a:cxnLst/>
              <a:rect r="r" b="b" t="t" l="l"/>
              <a:pathLst>
                <a:path h="557071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57071"/>
                  </a:lnTo>
                  <a:lnTo>
                    <a:pt x="0" y="5570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2493" r="0" b="-460979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4630400" cy="6046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9"/>
                </a:lnSpc>
              </a:pPr>
              <a:r>
                <a:rPr lang="en-US" b="true" sz="2099" spc="349">
                  <a:solidFill>
                    <a:srgbClr val="1CA9C9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PERIODE SETELAH ABAD KE-19 · MALUKU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400300" y="1207008"/>
            <a:ext cx="11247120" cy="754380"/>
            <a:chOff x="0" y="0"/>
            <a:chExt cx="14996160" cy="10058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996161" cy="1005840"/>
            </a:xfrm>
            <a:custGeom>
              <a:avLst/>
              <a:gdLst/>
              <a:ahLst/>
              <a:cxnLst/>
              <a:rect r="r" b="b" t="t" l="l"/>
              <a:pathLst>
                <a:path h="1005840" w="14996161">
                  <a:moveTo>
                    <a:pt x="0" y="0"/>
                  </a:moveTo>
                  <a:lnTo>
                    <a:pt x="14996161" y="0"/>
                  </a:lnTo>
                  <a:lnTo>
                    <a:pt x="14996161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0504" r="0" b="-24050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4996160" cy="10153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500"/>
                </a:lnSpc>
              </a:pPr>
              <a:r>
                <a:rPr lang="en-US" sz="3750" b="true">
                  <a:solidFill>
                    <a:srgbClr val="0B3D66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Pattimura &amp; Martha Christina Tiahahu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186535" y="813435"/>
            <a:ext cx="3105150" cy="910590"/>
            <a:chOff x="0" y="0"/>
            <a:chExt cx="4140200" cy="12141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140200" cy="1213993"/>
            </a:xfrm>
            <a:custGeom>
              <a:avLst/>
              <a:gdLst/>
              <a:ahLst/>
              <a:cxnLst/>
              <a:rect r="r" b="b" t="t" l="l"/>
              <a:pathLst>
                <a:path h="1213993" w="4140200">
                  <a:moveTo>
                    <a:pt x="0" y="597662"/>
                  </a:moveTo>
                  <a:cubicBezTo>
                    <a:pt x="0" y="267589"/>
                    <a:pt x="267589" y="0"/>
                    <a:pt x="597662" y="0"/>
                  </a:cubicBezTo>
                  <a:lnTo>
                    <a:pt x="3542538" y="0"/>
                  </a:lnTo>
                  <a:cubicBezTo>
                    <a:pt x="3872611" y="0"/>
                    <a:pt x="4140200" y="267589"/>
                    <a:pt x="4140200" y="597662"/>
                  </a:cubicBezTo>
                  <a:lnTo>
                    <a:pt x="4140200" y="616331"/>
                  </a:lnTo>
                  <a:cubicBezTo>
                    <a:pt x="4140200" y="946404"/>
                    <a:pt x="3872611" y="1213993"/>
                    <a:pt x="3542538" y="1213993"/>
                  </a:cubicBezTo>
                  <a:lnTo>
                    <a:pt x="597662" y="1213993"/>
                  </a:lnTo>
                  <a:cubicBezTo>
                    <a:pt x="267589" y="1214120"/>
                    <a:pt x="0" y="946531"/>
                    <a:pt x="0" y="616458"/>
                  </a:cubicBezTo>
                  <a:close/>
                </a:path>
              </a:pathLst>
            </a:custGeom>
            <a:solidFill>
              <a:srgbClr val="EAF3FA"/>
            </a:solidFill>
            <a:ln w="19050" cap="sq">
              <a:solidFill>
                <a:srgbClr val="CFE3F0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4196060" y="822960"/>
            <a:ext cx="3086100" cy="891540"/>
            <a:chOff x="0" y="0"/>
            <a:chExt cx="4114800" cy="11887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114800" cy="1188720"/>
            </a:xfrm>
            <a:custGeom>
              <a:avLst/>
              <a:gdLst/>
              <a:ahLst/>
              <a:cxnLst/>
              <a:rect r="r" b="b" t="t" l="l"/>
              <a:pathLst>
                <a:path h="1188720" w="4114800">
                  <a:moveTo>
                    <a:pt x="0" y="0"/>
                  </a:moveTo>
                  <a:lnTo>
                    <a:pt x="4114800" y="0"/>
                  </a:lnTo>
                  <a:lnTo>
                    <a:pt x="411480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448" r="0" b="-17448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4114800" cy="12363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059"/>
                </a:lnSpc>
              </a:pPr>
              <a:r>
                <a:rPr lang="en-US" sz="2549" b="true">
                  <a:solidFill>
                    <a:srgbClr val="0B3D6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1817</a:t>
              </a:r>
            </a:p>
          </p:txBody>
        </p:sp>
      </p:grpSp>
      <p:sp>
        <p:nvSpPr>
          <p:cNvPr name="AutoShape 18" id="18"/>
          <p:cNvSpPr/>
          <p:nvPr/>
        </p:nvSpPr>
        <p:spPr>
          <a:xfrm rot="4020">
            <a:off x="950585" y="2258378"/>
            <a:ext cx="16341100" cy="0"/>
          </a:xfrm>
          <a:prstGeom prst="line">
            <a:avLst/>
          </a:prstGeom>
          <a:ln cap="rnd" w="9525">
            <a:solidFill>
              <a:srgbClr val="CFE3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11007090" y="2948940"/>
            <a:ext cx="6368415" cy="6309360"/>
            <a:chOff x="0" y="0"/>
            <a:chExt cx="1677278" cy="166172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677278" cy="1661725"/>
            </a:xfrm>
            <a:custGeom>
              <a:avLst/>
              <a:gdLst/>
              <a:ahLst/>
              <a:cxnLst/>
              <a:rect r="r" b="b" t="t" l="l"/>
              <a:pathLst>
                <a:path h="1661725" w="1677278">
                  <a:moveTo>
                    <a:pt x="37686" y="0"/>
                  </a:moveTo>
                  <a:lnTo>
                    <a:pt x="1639592" y="0"/>
                  </a:lnTo>
                  <a:cubicBezTo>
                    <a:pt x="1660405" y="0"/>
                    <a:pt x="1677278" y="16873"/>
                    <a:pt x="1677278" y="37686"/>
                  </a:cubicBezTo>
                  <a:lnTo>
                    <a:pt x="1677278" y="1624039"/>
                  </a:lnTo>
                  <a:cubicBezTo>
                    <a:pt x="1677278" y="1644852"/>
                    <a:pt x="1660405" y="1661725"/>
                    <a:pt x="1639592" y="1661725"/>
                  </a:cubicBezTo>
                  <a:lnTo>
                    <a:pt x="37686" y="1661725"/>
                  </a:lnTo>
                  <a:cubicBezTo>
                    <a:pt x="16873" y="1661725"/>
                    <a:pt x="0" y="1644852"/>
                    <a:pt x="0" y="1624039"/>
                  </a:cubicBezTo>
                  <a:lnTo>
                    <a:pt x="0" y="37686"/>
                  </a:lnTo>
                  <a:cubicBezTo>
                    <a:pt x="0" y="16873"/>
                    <a:pt x="16873" y="0"/>
                    <a:pt x="37686" y="0"/>
                  </a:cubicBezTo>
                  <a:close/>
                </a:path>
              </a:pathLst>
            </a:custGeom>
            <a:solidFill>
              <a:srgbClr val="0B3D66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1677278" cy="17093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1384280" y="3223260"/>
            <a:ext cx="5417820" cy="480060"/>
            <a:chOff x="0" y="0"/>
            <a:chExt cx="7223760" cy="64008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223760" cy="640080"/>
            </a:xfrm>
            <a:custGeom>
              <a:avLst/>
              <a:gdLst/>
              <a:ahLst/>
              <a:cxnLst/>
              <a:rect r="r" b="b" t="t" l="l"/>
              <a:pathLst>
                <a:path h="64008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9902" r="0" b="-169902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722376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79"/>
                </a:lnSpc>
              </a:pPr>
              <a:r>
                <a:rPr lang="en-US" sz="2149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Akhir Perjuangan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202692" y="1004430"/>
            <a:ext cx="624078" cy="582930"/>
            <a:chOff x="0" y="0"/>
            <a:chExt cx="1554480" cy="145198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554480" cy="1451987"/>
            </a:xfrm>
            <a:custGeom>
              <a:avLst/>
              <a:gdLst/>
              <a:ahLst/>
              <a:cxnLst/>
              <a:rect r="r" b="b" t="t" l="l"/>
              <a:pathLst>
                <a:path h="1451987" w="1554480">
                  <a:moveTo>
                    <a:pt x="0" y="725993"/>
                  </a:moveTo>
                  <a:cubicBezTo>
                    <a:pt x="0" y="325036"/>
                    <a:pt x="347980" y="0"/>
                    <a:pt x="777240" y="0"/>
                  </a:cubicBezTo>
                  <a:cubicBezTo>
                    <a:pt x="1206500" y="0"/>
                    <a:pt x="1554480" y="325036"/>
                    <a:pt x="1554480" y="725993"/>
                  </a:cubicBezTo>
                  <a:cubicBezTo>
                    <a:pt x="1554480" y="1126951"/>
                    <a:pt x="1206500" y="1451987"/>
                    <a:pt x="777240" y="1451987"/>
                  </a:cubicBezTo>
                  <a:cubicBezTo>
                    <a:pt x="347980" y="1451987"/>
                    <a:pt x="0" y="1126951"/>
                    <a:pt x="0" y="725993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514731" y="67616"/>
            <a:ext cx="808662" cy="755344"/>
            <a:chOff x="0" y="0"/>
            <a:chExt cx="1554480" cy="1451987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554480" cy="1451987"/>
            </a:xfrm>
            <a:custGeom>
              <a:avLst/>
              <a:gdLst/>
              <a:ahLst/>
              <a:cxnLst/>
              <a:rect r="r" b="b" t="t" l="l"/>
              <a:pathLst>
                <a:path h="1451987" w="1554480">
                  <a:moveTo>
                    <a:pt x="0" y="725993"/>
                  </a:moveTo>
                  <a:cubicBezTo>
                    <a:pt x="0" y="325036"/>
                    <a:pt x="347980" y="0"/>
                    <a:pt x="777240" y="0"/>
                  </a:cubicBezTo>
                  <a:cubicBezTo>
                    <a:pt x="1206500" y="0"/>
                    <a:pt x="1554480" y="325036"/>
                    <a:pt x="1554480" y="725993"/>
                  </a:cubicBezTo>
                  <a:cubicBezTo>
                    <a:pt x="1554480" y="1126951"/>
                    <a:pt x="1206500" y="1451987"/>
                    <a:pt x="777240" y="1451987"/>
                  </a:cubicBezTo>
                  <a:cubicBezTo>
                    <a:pt x="347980" y="1451987"/>
                    <a:pt x="0" y="1126951"/>
                    <a:pt x="0" y="725993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sp>
        <p:nvSpPr>
          <p:cNvPr name="AutoShape 29" id="29"/>
          <p:cNvSpPr/>
          <p:nvPr/>
        </p:nvSpPr>
        <p:spPr>
          <a:xfrm>
            <a:off x="249174" y="9916668"/>
            <a:ext cx="16964406" cy="0"/>
          </a:xfrm>
          <a:prstGeom prst="line">
            <a:avLst/>
          </a:prstGeom>
          <a:ln cap="flat" w="57150">
            <a:solidFill>
              <a:srgbClr val="76A8C9"/>
            </a:solidFill>
            <a:prstDash val="solid"/>
            <a:headEnd type="diamond" len="lg" w="lg"/>
            <a:tailEnd type="diamond" len="lg" w="lg"/>
          </a:ln>
        </p:spPr>
      </p:sp>
      <p:grpSp>
        <p:nvGrpSpPr>
          <p:cNvPr name="Group 30" id="30"/>
          <p:cNvGrpSpPr/>
          <p:nvPr/>
        </p:nvGrpSpPr>
        <p:grpSpPr>
          <a:xfrm rot="0">
            <a:off x="11237595" y="5951400"/>
            <a:ext cx="5975985" cy="3000509"/>
            <a:chOff x="0" y="0"/>
            <a:chExt cx="1573922" cy="790257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573922" cy="790257"/>
            </a:xfrm>
            <a:custGeom>
              <a:avLst/>
              <a:gdLst/>
              <a:ahLst/>
              <a:cxnLst/>
              <a:rect r="r" b="b" t="t" l="l"/>
              <a:pathLst>
                <a:path h="790257" w="1573922">
                  <a:moveTo>
                    <a:pt x="23319" y="0"/>
                  </a:moveTo>
                  <a:lnTo>
                    <a:pt x="1550603" y="0"/>
                  </a:lnTo>
                  <a:cubicBezTo>
                    <a:pt x="1556787" y="0"/>
                    <a:pt x="1562719" y="2457"/>
                    <a:pt x="1567092" y="6830"/>
                  </a:cubicBezTo>
                  <a:cubicBezTo>
                    <a:pt x="1571465" y="11203"/>
                    <a:pt x="1573922" y="17134"/>
                    <a:pt x="1573922" y="23319"/>
                  </a:cubicBezTo>
                  <a:lnTo>
                    <a:pt x="1573922" y="766938"/>
                  </a:lnTo>
                  <a:cubicBezTo>
                    <a:pt x="1573922" y="779817"/>
                    <a:pt x="1563482" y="790257"/>
                    <a:pt x="1550603" y="790257"/>
                  </a:cubicBezTo>
                  <a:lnTo>
                    <a:pt x="23319" y="790257"/>
                  </a:lnTo>
                  <a:cubicBezTo>
                    <a:pt x="10440" y="790257"/>
                    <a:pt x="0" y="779817"/>
                    <a:pt x="0" y="766938"/>
                  </a:cubicBezTo>
                  <a:lnTo>
                    <a:pt x="0" y="23319"/>
                  </a:lnTo>
                  <a:cubicBezTo>
                    <a:pt x="0" y="10440"/>
                    <a:pt x="10440" y="0"/>
                    <a:pt x="23319" y="0"/>
                  </a:cubicBezTo>
                  <a:close/>
                </a:path>
              </a:pathLst>
            </a:custGeom>
            <a:solidFill>
              <a:srgbClr val="0C3353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1573922" cy="8378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11730829" y="6103620"/>
            <a:ext cx="1993743" cy="2696069"/>
          </a:xfrm>
          <a:custGeom>
            <a:avLst/>
            <a:gdLst/>
            <a:ahLst/>
            <a:cxnLst/>
            <a:rect r="r" b="b" t="t" l="l"/>
            <a:pathLst>
              <a:path h="2696069" w="1993743">
                <a:moveTo>
                  <a:pt x="0" y="0"/>
                </a:moveTo>
                <a:lnTo>
                  <a:pt x="1993744" y="0"/>
                </a:lnTo>
                <a:lnTo>
                  <a:pt x="1993744" y="2696069"/>
                </a:lnTo>
                <a:lnTo>
                  <a:pt x="0" y="26960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02654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1051560" y="2615565"/>
            <a:ext cx="9281160" cy="5169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Setelah Traktat London 1817, Belanda kembali menerapkan monopoli dagang cengkeh dan kerja rodi di Maluku, serta memaksa pemuda menjadi tentara di Jawa.</a:t>
            </a:r>
          </a:p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Thomas Matulessy (Kapitan Pattimura) bersama panglima perang perempuan Martha Christina Tiahahu memimpin serangan menentang kebijakan tersebut.</a:t>
            </a:r>
          </a:p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Pasukan mereka berhasil menguasai Benteng Duurstede milik Belanda dalam beberapa pertempuran besar.</a:t>
            </a:r>
          </a:p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Pattimura ditangkap dan dihukum gantung pada Desember 1817; Martha Christina Tiahahu wafat dalam pengasingan karena menolak makan dan obat dari Belanda.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1475720" y="3759327"/>
            <a:ext cx="5234940" cy="1513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4"/>
              </a:lnSpc>
            </a:pPr>
            <a:r>
              <a:rPr lang="en-US" sz="2099">
                <a:solidFill>
                  <a:srgbClr val="EAF3FA"/>
                </a:solidFill>
                <a:latin typeface="Calibri (MS)"/>
                <a:ea typeface="Calibri (MS)"/>
                <a:cs typeface="Calibri (MS)"/>
                <a:sym typeface="Calibri (MS)"/>
              </a:rPr>
              <a:t>Kapitan Pattimura dihukum gantung Desember 1817. Martha Christina Tiahahu gugur di atas kapal pengasingan sebagai bentuk penolakan terakhirnya terhadap Belanda.</a:t>
            </a:r>
          </a:p>
        </p:txBody>
      </p:sp>
      <p:sp>
        <p:nvSpPr>
          <p:cNvPr name="Freeform 36" id="36"/>
          <p:cNvSpPr/>
          <p:nvPr/>
        </p:nvSpPr>
        <p:spPr>
          <a:xfrm flipH="false" flipV="false" rot="0">
            <a:off x="14667513" y="6103620"/>
            <a:ext cx="2043147" cy="2696069"/>
          </a:xfrm>
          <a:custGeom>
            <a:avLst/>
            <a:gdLst/>
            <a:ahLst/>
            <a:cxnLst/>
            <a:rect r="r" b="b" t="t" l="l"/>
            <a:pathLst>
              <a:path h="2696069" w="2043147">
                <a:moveTo>
                  <a:pt x="0" y="0"/>
                </a:moveTo>
                <a:lnTo>
                  <a:pt x="2043147" y="0"/>
                </a:lnTo>
                <a:lnTo>
                  <a:pt x="2043147" y="2696069"/>
                </a:lnTo>
                <a:lnTo>
                  <a:pt x="0" y="26960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7754" t="0" r="0" b="0"/>
            </a:stretch>
          </a:blipFill>
        </p:spPr>
      </p:sp>
      <p:sp>
        <p:nvSpPr>
          <p:cNvPr name="AutoShape 37" id="37"/>
          <p:cNvSpPr/>
          <p:nvPr/>
        </p:nvSpPr>
        <p:spPr>
          <a:xfrm flipV="true">
            <a:off x="14196060" y="6482166"/>
            <a:ext cx="0" cy="1961384"/>
          </a:xfrm>
          <a:prstGeom prst="line">
            <a:avLst/>
          </a:prstGeom>
          <a:ln cap="rnd" w="76200">
            <a:solidFill>
              <a:srgbClr val="CFE3F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  <p:transition spd="slow">
    <p:push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213580" y="9710928"/>
            <a:ext cx="822960" cy="411480"/>
            <a:chOff x="0" y="0"/>
            <a:chExt cx="1097280" cy="5486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97280" cy="548640"/>
            </a:xfrm>
            <a:custGeom>
              <a:avLst/>
              <a:gdLst/>
              <a:ahLst/>
              <a:cxnLst/>
              <a:rect r="r" b="b" t="t" l="l"/>
              <a:pathLst>
                <a:path h="54864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t="0" r="-14151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97280" cy="5962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399"/>
                </a:lnSpc>
              </a:pPr>
              <a:r>
                <a:rPr lang="en-US" sz="1999">
                  <a:solidFill>
                    <a:srgbClr val="4A5A6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08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50591" y="754380"/>
            <a:ext cx="1165860" cy="1165860"/>
            <a:chOff x="0" y="0"/>
            <a:chExt cx="1554480" cy="15544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400300" y="795528"/>
            <a:ext cx="10972800" cy="417804"/>
            <a:chOff x="0" y="0"/>
            <a:chExt cx="14630400" cy="55707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30400" cy="557071"/>
            </a:xfrm>
            <a:custGeom>
              <a:avLst/>
              <a:gdLst/>
              <a:ahLst/>
              <a:cxnLst/>
              <a:rect r="r" b="b" t="t" l="l"/>
              <a:pathLst>
                <a:path h="557071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57071"/>
                  </a:lnTo>
                  <a:lnTo>
                    <a:pt x="0" y="5570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2493" r="0" b="-460979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4630400" cy="6046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9"/>
                </a:lnSpc>
              </a:pPr>
              <a:r>
                <a:rPr lang="en-US" b="true" sz="2099" spc="349">
                  <a:solidFill>
                    <a:srgbClr val="1CA9C9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PERIODE SETELAH ABAD KE-19 · JAWA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400300" y="1207008"/>
            <a:ext cx="11247120" cy="754380"/>
            <a:chOff x="0" y="0"/>
            <a:chExt cx="14996160" cy="10058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996161" cy="1005840"/>
            </a:xfrm>
            <a:custGeom>
              <a:avLst/>
              <a:gdLst/>
              <a:ahLst/>
              <a:cxnLst/>
              <a:rect r="r" b="b" t="t" l="l"/>
              <a:pathLst>
                <a:path h="1005840" w="14996161">
                  <a:moveTo>
                    <a:pt x="0" y="0"/>
                  </a:moveTo>
                  <a:lnTo>
                    <a:pt x="14996161" y="0"/>
                  </a:lnTo>
                  <a:lnTo>
                    <a:pt x="14996161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0504" r="0" b="-24050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4996160" cy="10153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500"/>
                </a:lnSpc>
              </a:pPr>
              <a:r>
                <a:rPr lang="en-US" sz="3750" b="true">
                  <a:solidFill>
                    <a:srgbClr val="0B3D66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Perang Pangeran Diponegoro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186535" y="813435"/>
            <a:ext cx="3105150" cy="910590"/>
            <a:chOff x="0" y="0"/>
            <a:chExt cx="4140200" cy="12141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140200" cy="1213993"/>
            </a:xfrm>
            <a:custGeom>
              <a:avLst/>
              <a:gdLst/>
              <a:ahLst/>
              <a:cxnLst/>
              <a:rect r="r" b="b" t="t" l="l"/>
              <a:pathLst>
                <a:path h="1213993" w="4140200">
                  <a:moveTo>
                    <a:pt x="0" y="597662"/>
                  </a:moveTo>
                  <a:cubicBezTo>
                    <a:pt x="0" y="267589"/>
                    <a:pt x="267589" y="0"/>
                    <a:pt x="597662" y="0"/>
                  </a:cubicBezTo>
                  <a:lnTo>
                    <a:pt x="3542538" y="0"/>
                  </a:lnTo>
                  <a:cubicBezTo>
                    <a:pt x="3872611" y="0"/>
                    <a:pt x="4140200" y="267589"/>
                    <a:pt x="4140200" y="597662"/>
                  </a:cubicBezTo>
                  <a:lnTo>
                    <a:pt x="4140200" y="616331"/>
                  </a:lnTo>
                  <a:cubicBezTo>
                    <a:pt x="4140200" y="946404"/>
                    <a:pt x="3872611" y="1213993"/>
                    <a:pt x="3542538" y="1213993"/>
                  </a:cubicBezTo>
                  <a:lnTo>
                    <a:pt x="597662" y="1213993"/>
                  </a:lnTo>
                  <a:cubicBezTo>
                    <a:pt x="267589" y="1214120"/>
                    <a:pt x="0" y="946531"/>
                    <a:pt x="0" y="616458"/>
                  </a:cubicBezTo>
                  <a:close/>
                </a:path>
              </a:pathLst>
            </a:custGeom>
            <a:solidFill>
              <a:srgbClr val="EAF3FA"/>
            </a:solidFill>
            <a:ln w="19050" cap="sq">
              <a:solidFill>
                <a:srgbClr val="CFE3F0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4196060" y="822960"/>
            <a:ext cx="3086100" cy="891540"/>
            <a:chOff x="0" y="0"/>
            <a:chExt cx="4114800" cy="11887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114800" cy="1188720"/>
            </a:xfrm>
            <a:custGeom>
              <a:avLst/>
              <a:gdLst/>
              <a:ahLst/>
              <a:cxnLst/>
              <a:rect r="r" b="b" t="t" l="l"/>
              <a:pathLst>
                <a:path h="1188720" w="4114800">
                  <a:moveTo>
                    <a:pt x="0" y="0"/>
                  </a:moveTo>
                  <a:lnTo>
                    <a:pt x="4114800" y="0"/>
                  </a:lnTo>
                  <a:lnTo>
                    <a:pt x="411480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448" r="0" b="-17448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4114800" cy="12363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059"/>
                </a:lnSpc>
              </a:pPr>
              <a:r>
                <a:rPr lang="en-US" sz="2549" b="true">
                  <a:solidFill>
                    <a:srgbClr val="0B3D6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1825–1830</a:t>
              </a:r>
            </a:p>
          </p:txBody>
        </p:sp>
      </p:grpSp>
      <p:sp>
        <p:nvSpPr>
          <p:cNvPr name="AutoShape 18" id="18"/>
          <p:cNvSpPr/>
          <p:nvPr/>
        </p:nvSpPr>
        <p:spPr>
          <a:xfrm rot="4020">
            <a:off x="950585" y="2258378"/>
            <a:ext cx="16341100" cy="0"/>
          </a:xfrm>
          <a:prstGeom prst="line">
            <a:avLst/>
          </a:prstGeom>
          <a:ln cap="rnd" w="9525">
            <a:solidFill>
              <a:srgbClr val="CFE3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11007090" y="2948940"/>
            <a:ext cx="6368415" cy="6309360"/>
            <a:chOff x="0" y="0"/>
            <a:chExt cx="1677278" cy="166172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677278" cy="1661725"/>
            </a:xfrm>
            <a:custGeom>
              <a:avLst/>
              <a:gdLst/>
              <a:ahLst/>
              <a:cxnLst/>
              <a:rect r="r" b="b" t="t" l="l"/>
              <a:pathLst>
                <a:path h="1661725" w="1677278">
                  <a:moveTo>
                    <a:pt x="37686" y="0"/>
                  </a:moveTo>
                  <a:lnTo>
                    <a:pt x="1639592" y="0"/>
                  </a:lnTo>
                  <a:cubicBezTo>
                    <a:pt x="1660405" y="0"/>
                    <a:pt x="1677278" y="16873"/>
                    <a:pt x="1677278" y="37686"/>
                  </a:cubicBezTo>
                  <a:lnTo>
                    <a:pt x="1677278" y="1624039"/>
                  </a:lnTo>
                  <a:cubicBezTo>
                    <a:pt x="1677278" y="1644852"/>
                    <a:pt x="1660405" y="1661725"/>
                    <a:pt x="1639592" y="1661725"/>
                  </a:cubicBezTo>
                  <a:lnTo>
                    <a:pt x="37686" y="1661725"/>
                  </a:lnTo>
                  <a:cubicBezTo>
                    <a:pt x="16873" y="1661725"/>
                    <a:pt x="0" y="1644852"/>
                    <a:pt x="0" y="1624039"/>
                  </a:cubicBezTo>
                  <a:lnTo>
                    <a:pt x="0" y="37686"/>
                  </a:lnTo>
                  <a:cubicBezTo>
                    <a:pt x="0" y="16873"/>
                    <a:pt x="16873" y="0"/>
                    <a:pt x="37686" y="0"/>
                  </a:cubicBezTo>
                  <a:close/>
                </a:path>
              </a:pathLst>
            </a:custGeom>
            <a:solidFill>
              <a:srgbClr val="0B3D66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1677278" cy="17093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1384280" y="3154680"/>
            <a:ext cx="5417820" cy="1371600"/>
            <a:chOff x="0" y="0"/>
            <a:chExt cx="7223760" cy="1828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223760" cy="1828800"/>
            </a:xfrm>
            <a:custGeom>
              <a:avLst/>
              <a:gdLst/>
              <a:ahLst/>
              <a:cxnLst/>
              <a:rect r="r" b="b" t="t" l="l"/>
              <a:pathLst>
                <a:path h="182880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965" r="0" b="-26965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7223760" cy="18478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920"/>
                </a:lnSpc>
              </a:pPr>
              <a:r>
                <a:rPr lang="en-US" sz="6600" b="true">
                  <a:solidFill>
                    <a:srgbClr val="1CA9C9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5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2207240" y="3583305"/>
            <a:ext cx="5417820" cy="685800"/>
            <a:chOff x="0" y="0"/>
            <a:chExt cx="7223760" cy="9144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7223760" cy="914400"/>
            </a:xfrm>
            <a:custGeom>
              <a:avLst/>
              <a:gdLst/>
              <a:ahLst/>
              <a:cxnLst/>
              <a:rect r="r" b="b" t="t" l="l"/>
              <a:pathLst>
                <a:path h="91440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3931" r="0" b="-103931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7223760" cy="962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99"/>
                </a:lnSpc>
              </a:pPr>
              <a:r>
                <a:rPr lang="en-US" sz="1999" spc="166">
                  <a:solidFill>
                    <a:srgbClr val="EAF3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TAHUN PERLAWANAN</a:t>
              </a:r>
            </a:p>
          </p:txBody>
        </p:sp>
      </p:grpSp>
      <p:sp>
        <p:nvSpPr>
          <p:cNvPr name="AutoShape 28" id="28"/>
          <p:cNvSpPr/>
          <p:nvPr/>
        </p:nvSpPr>
        <p:spPr>
          <a:xfrm>
            <a:off x="11365209" y="4416742"/>
            <a:ext cx="5436875" cy="19073"/>
          </a:xfrm>
          <a:prstGeom prst="line">
            <a:avLst/>
          </a:prstGeom>
          <a:ln cap="rnd" w="9525">
            <a:solidFill>
              <a:srgbClr val="2E5A7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9" id="29"/>
          <p:cNvGrpSpPr/>
          <p:nvPr/>
        </p:nvGrpSpPr>
        <p:grpSpPr>
          <a:xfrm rot="0">
            <a:off x="11477625" y="4812030"/>
            <a:ext cx="5417820" cy="480060"/>
            <a:chOff x="0" y="0"/>
            <a:chExt cx="7223760" cy="64008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223760" cy="640080"/>
            </a:xfrm>
            <a:custGeom>
              <a:avLst/>
              <a:gdLst/>
              <a:ahLst/>
              <a:cxnLst/>
              <a:rect r="r" b="b" t="t" l="l"/>
              <a:pathLst>
                <a:path h="64008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9902" r="0" b="-169902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57150"/>
              <a:ext cx="7223760" cy="6972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19"/>
                </a:lnSpc>
              </a:pPr>
              <a:r>
                <a:rPr lang="en-US" sz="2349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Dampak bagi Belanda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91283" y="574776"/>
            <a:ext cx="859308" cy="859308"/>
            <a:chOff x="0" y="0"/>
            <a:chExt cx="1554480" cy="155448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959963" y="90821"/>
            <a:ext cx="573558" cy="573558"/>
            <a:chOff x="0" y="0"/>
            <a:chExt cx="1554480" cy="155448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sp>
        <p:nvSpPr>
          <p:cNvPr name="AutoShape 36" id="36"/>
          <p:cNvSpPr/>
          <p:nvPr/>
        </p:nvSpPr>
        <p:spPr>
          <a:xfrm>
            <a:off x="249174" y="9916668"/>
            <a:ext cx="16964406" cy="0"/>
          </a:xfrm>
          <a:prstGeom prst="line">
            <a:avLst/>
          </a:prstGeom>
          <a:ln cap="flat" w="57150">
            <a:solidFill>
              <a:srgbClr val="76A8C9"/>
            </a:solidFill>
            <a:prstDash val="solid"/>
            <a:headEnd type="diamond" len="lg" w="lg"/>
            <a:tailEnd type="diamond" len="lg" w="lg"/>
          </a:ln>
        </p:spPr>
      </p:sp>
      <p:grpSp>
        <p:nvGrpSpPr>
          <p:cNvPr name="Group 37" id="37"/>
          <p:cNvGrpSpPr/>
          <p:nvPr/>
        </p:nvGrpSpPr>
        <p:grpSpPr>
          <a:xfrm rot="0">
            <a:off x="14803741" y="6597015"/>
            <a:ext cx="2257160" cy="2493331"/>
            <a:chOff x="0" y="0"/>
            <a:chExt cx="594478" cy="65668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594478" cy="656680"/>
            </a:xfrm>
            <a:custGeom>
              <a:avLst/>
              <a:gdLst/>
              <a:ahLst/>
              <a:cxnLst/>
              <a:rect r="r" b="b" t="t" l="l"/>
              <a:pathLst>
                <a:path h="656680" w="594478">
                  <a:moveTo>
                    <a:pt x="61739" y="0"/>
                  </a:moveTo>
                  <a:lnTo>
                    <a:pt x="532740" y="0"/>
                  </a:lnTo>
                  <a:cubicBezTo>
                    <a:pt x="566837" y="0"/>
                    <a:pt x="594478" y="27641"/>
                    <a:pt x="594478" y="61739"/>
                  </a:cubicBezTo>
                  <a:lnTo>
                    <a:pt x="594478" y="594941"/>
                  </a:lnTo>
                  <a:cubicBezTo>
                    <a:pt x="594478" y="629038"/>
                    <a:pt x="566837" y="656680"/>
                    <a:pt x="532740" y="656680"/>
                  </a:cubicBezTo>
                  <a:lnTo>
                    <a:pt x="61739" y="656680"/>
                  </a:lnTo>
                  <a:cubicBezTo>
                    <a:pt x="27641" y="656680"/>
                    <a:pt x="0" y="629038"/>
                    <a:pt x="0" y="594941"/>
                  </a:cubicBezTo>
                  <a:lnTo>
                    <a:pt x="0" y="61739"/>
                  </a:lnTo>
                  <a:cubicBezTo>
                    <a:pt x="0" y="27641"/>
                    <a:pt x="27641" y="0"/>
                    <a:pt x="61739" y="0"/>
                  </a:cubicBezTo>
                  <a:close/>
                </a:path>
              </a:pathLst>
            </a:custGeom>
            <a:solidFill>
              <a:srgbClr val="0C3353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47625"/>
              <a:ext cx="594478" cy="7043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1237595" y="6861838"/>
            <a:ext cx="5823307" cy="2228508"/>
            <a:chOff x="0" y="0"/>
            <a:chExt cx="1533710" cy="586932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533710" cy="586932"/>
            </a:xfrm>
            <a:custGeom>
              <a:avLst/>
              <a:gdLst/>
              <a:ahLst/>
              <a:cxnLst/>
              <a:rect r="r" b="b" t="t" l="l"/>
              <a:pathLst>
                <a:path h="586932" w="1533710">
                  <a:moveTo>
                    <a:pt x="23930" y="0"/>
                  </a:moveTo>
                  <a:lnTo>
                    <a:pt x="1509780" y="0"/>
                  </a:lnTo>
                  <a:cubicBezTo>
                    <a:pt x="1522996" y="0"/>
                    <a:pt x="1533710" y="10714"/>
                    <a:pt x="1533710" y="23930"/>
                  </a:cubicBezTo>
                  <a:lnTo>
                    <a:pt x="1533710" y="563002"/>
                  </a:lnTo>
                  <a:cubicBezTo>
                    <a:pt x="1533710" y="576218"/>
                    <a:pt x="1522996" y="586932"/>
                    <a:pt x="1509780" y="586932"/>
                  </a:cubicBezTo>
                  <a:lnTo>
                    <a:pt x="23930" y="586932"/>
                  </a:lnTo>
                  <a:cubicBezTo>
                    <a:pt x="17584" y="586932"/>
                    <a:pt x="11497" y="584411"/>
                    <a:pt x="7009" y="579923"/>
                  </a:cubicBezTo>
                  <a:cubicBezTo>
                    <a:pt x="2521" y="575435"/>
                    <a:pt x="0" y="569348"/>
                    <a:pt x="0" y="563002"/>
                  </a:cubicBezTo>
                  <a:lnTo>
                    <a:pt x="0" y="23930"/>
                  </a:lnTo>
                  <a:cubicBezTo>
                    <a:pt x="0" y="10714"/>
                    <a:pt x="10714" y="0"/>
                    <a:pt x="23930" y="0"/>
                  </a:cubicBezTo>
                  <a:close/>
                </a:path>
              </a:pathLst>
            </a:custGeom>
            <a:solidFill>
              <a:srgbClr val="0C3353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47625"/>
              <a:ext cx="1533710" cy="6345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Freeform 43" id="43"/>
          <p:cNvSpPr/>
          <p:nvPr/>
        </p:nvSpPr>
        <p:spPr>
          <a:xfrm flipH="false" flipV="false" rot="0">
            <a:off x="14933883" y="6730365"/>
            <a:ext cx="1966703" cy="2228993"/>
          </a:xfrm>
          <a:custGeom>
            <a:avLst/>
            <a:gdLst/>
            <a:ahLst/>
            <a:cxnLst/>
            <a:rect r="r" b="b" t="t" l="l"/>
            <a:pathLst>
              <a:path h="2228993" w="1966703">
                <a:moveTo>
                  <a:pt x="0" y="0"/>
                </a:moveTo>
                <a:lnTo>
                  <a:pt x="1966703" y="0"/>
                </a:lnTo>
                <a:lnTo>
                  <a:pt x="1966703" y="2228993"/>
                </a:lnTo>
                <a:lnTo>
                  <a:pt x="0" y="22289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19373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11477625" y="7003912"/>
            <a:ext cx="2911798" cy="1955446"/>
          </a:xfrm>
          <a:custGeom>
            <a:avLst/>
            <a:gdLst/>
            <a:ahLst/>
            <a:cxnLst/>
            <a:rect r="r" b="b" t="t" l="l"/>
            <a:pathLst>
              <a:path h="1955446" w="2911798">
                <a:moveTo>
                  <a:pt x="0" y="0"/>
                </a:moveTo>
                <a:lnTo>
                  <a:pt x="2911798" y="0"/>
                </a:lnTo>
                <a:lnTo>
                  <a:pt x="2911798" y="1955446"/>
                </a:lnTo>
                <a:lnTo>
                  <a:pt x="0" y="19554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45" id="45"/>
          <p:cNvSpPr txBox="true"/>
          <p:nvPr/>
        </p:nvSpPr>
        <p:spPr>
          <a:xfrm rot="0">
            <a:off x="1051560" y="2615565"/>
            <a:ext cx="9281160" cy="5636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Dipicu oleh pemasangan patok jalan Belanda yang melintasi makam leluhur Pangeran Diponegoro dan tindakan sewenang-wenang terhadap rakyat.</a:t>
            </a:r>
          </a:p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Perlawanan ini didukung luas oleh kaum ulama, pihak istana, hingga rakyat Yogyakarta — menjadikannya perlawanan tersulit yang dihadapi Belanda.</a:t>
            </a:r>
          </a:p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Belanda menerapkan siasat Benteng Stelsel (1827): mendirikan benteng di setiap daerah kekuasaan dan menghubungkannya dengan pasukan gerak cepat.</a:t>
            </a:r>
          </a:p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Karena taktik ini gagal menahan pasukan Diponegoro, Belanda akhirnya menangkapnya secara licik dengan dalih perundingan damai di Magelang.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1569065" y="5348097"/>
            <a:ext cx="5234940" cy="1513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4"/>
              </a:lnSpc>
            </a:pPr>
            <a:r>
              <a:rPr lang="en-US" sz="2099">
                <a:solidFill>
                  <a:srgbClr val="EAF3FA"/>
                </a:solidFill>
                <a:latin typeface="Calibri (MS)"/>
                <a:ea typeface="Calibri (MS)"/>
                <a:cs typeface="Calibri (MS)"/>
                <a:sym typeface="Calibri (MS)"/>
              </a:rPr>
              <a:t>Meski Diponegoro tertangkap dan perlawanan melemah, Belanda mengalami kerugian besar berupa tenaga dan biaya perang yang sangat tinggi.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213580" y="9710928"/>
            <a:ext cx="822960" cy="411480"/>
            <a:chOff x="0" y="0"/>
            <a:chExt cx="1097280" cy="5486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97280" cy="548640"/>
            </a:xfrm>
            <a:custGeom>
              <a:avLst/>
              <a:gdLst/>
              <a:ahLst/>
              <a:cxnLst/>
              <a:rect r="r" b="b" t="t" l="l"/>
              <a:pathLst>
                <a:path h="54864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t="0" r="-14151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97280" cy="5962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399"/>
                </a:lnSpc>
              </a:pPr>
              <a:r>
                <a:rPr lang="en-US" sz="1999">
                  <a:solidFill>
                    <a:srgbClr val="4A5A6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09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60120" y="754380"/>
            <a:ext cx="1165860" cy="1165860"/>
            <a:chOff x="0" y="0"/>
            <a:chExt cx="1554480" cy="15544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400300" y="795528"/>
            <a:ext cx="10972800" cy="417804"/>
            <a:chOff x="0" y="0"/>
            <a:chExt cx="14630400" cy="55707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30400" cy="557071"/>
            </a:xfrm>
            <a:custGeom>
              <a:avLst/>
              <a:gdLst/>
              <a:ahLst/>
              <a:cxnLst/>
              <a:rect r="r" b="b" t="t" l="l"/>
              <a:pathLst>
                <a:path h="557071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57071"/>
                  </a:lnTo>
                  <a:lnTo>
                    <a:pt x="0" y="5570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2493" r="0" b="-460979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4630400" cy="6046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9"/>
                </a:lnSpc>
              </a:pPr>
              <a:r>
                <a:rPr lang="en-US" b="true" sz="2099" spc="349">
                  <a:solidFill>
                    <a:srgbClr val="1CA9C9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PERIODE SETELAH ABAD KE-19 · SUMATERA SELATAN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400300" y="1207008"/>
            <a:ext cx="11247120" cy="754380"/>
            <a:chOff x="0" y="0"/>
            <a:chExt cx="14996160" cy="10058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996161" cy="1005840"/>
            </a:xfrm>
            <a:custGeom>
              <a:avLst/>
              <a:gdLst/>
              <a:ahLst/>
              <a:cxnLst/>
              <a:rect r="r" b="b" t="t" l="l"/>
              <a:pathLst>
                <a:path h="1005840" w="14996161">
                  <a:moveTo>
                    <a:pt x="0" y="0"/>
                  </a:moveTo>
                  <a:lnTo>
                    <a:pt x="14996161" y="0"/>
                  </a:lnTo>
                  <a:lnTo>
                    <a:pt x="14996161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0504" r="0" b="-24050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4996160" cy="10153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500"/>
                </a:lnSpc>
              </a:pPr>
              <a:r>
                <a:rPr lang="en-US" sz="3750" b="true">
                  <a:solidFill>
                    <a:srgbClr val="0B3D66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Sultan Mahmud Badaruddin di Palembang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186535" y="813435"/>
            <a:ext cx="3105150" cy="910590"/>
            <a:chOff x="0" y="0"/>
            <a:chExt cx="4140200" cy="12141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140200" cy="1213993"/>
            </a:xfrm>
            <a:custGeom>
              <a:avLst/>
              <a:gdLst/>
              <a:ahLst/>
              <a:cxnLst/>
              <a:rect r="r" b="b" t="t" l="l"/>
              <a:pathLst>
                <a:path h="1213993" w="4140200">
                  <a:moveTo>
                    <a:pt x="0" y="597662"/>
                  </a:moveTo>
                  <a:cubicBezTo>
                    <a:pt x="0" y="267589"/>
                    <a:pt x="267589" y="0"/>
                    <a:pt x="597662" y="0"/>
                  </a:cubicBezTo>
                  <a:lnTo>
                    <a:pt x="3542538" y="0"/>
                  </a:lnTo>
                  <a:cubicBezTo>
                    <a:pt x="3872611" y="0"/>
                    <a:pt x="4140200" y="267589"/>
                    <a:pt x="4140200" y="597662"/>
                  </a:cubicBezTo>
                  <a:lnTo>
                    <a:pt x="4140200" y="616331"/>
                  </a:lnTo>
                  <a:cubicBezTo>
                    <a:pt x="4140200" y="946404"/>
                    <a:pt x="3872611" y="1213993"/>
                    <a:pt x="3542538" y="1213993"/>
                  </a:cubicBezTo>
                  <a:lnTo>
                    <a:pt x="597662" y="1213993"/>
                  </a:lnTo>
                  <a:cubicBezTo>
                    <a:pt x="267589" y="1214120"/>
                    <a:pt x="0" y="946531"/>
                    <a:pt x="0" y="616458"/>
                  </a:cubicBezTo>
                  <a:close/>
                </a:path>
              </a:pathLst>
            </a:custGeom>
            <a:solidFill>
              <a:srgbClr val="EAF3FA"/>
            </a:solidFill>
            <a:ln w="19050" cap="sq">
              <a:solidFill>
                <a:srgbClr val="CFE3F0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4196060" y="822960"/>
            <a:ext cx="3086100" cy="891540"/>
            <a:chOff x="0" y="0"/>
            <a:chExt cx="4114800" cy="11887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114800" cy="1188720"/>
            </a:xfrm>
            <a:custGeom>
              <a:avLst/>
              <a:gdLst/>
              <a:ahLst/>
              <a:cxnLst/>
              <a:rect r="r" b="b" t="t" l="l"/>
              <a:pathLst>
                <a:path h="1188720" w="4114800">
                  <a:moveTo>
                    <a:pt x="0" y="0"/>
                  </a:moveTo>
                  <a:lnTo>
                    <a:pt x="4114800" y="0"/>
                  </a:lnTo>
                  <a:lnTo>
                    <a:pt x="411480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448" r="0" b="-17448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4114800" cy="12363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059"/>
                </a:lnSpc>
              </a:pPr>
              <a:r>
                <a:rPr lang="en-US" sz="2549" b="true">
                  <a:solidFill>
                    <a:srgbClr val="0B3D6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Awal Abad ke-19</a:t>
              </a:r>
            </a:p>
          </p:txBody>
        </p:sp>
      </p:grpSp>
      <p:sp>
        <p:nvSpPr>
          <p:cNvPr name="AutoShape 18" id="18"/>
          <p:cNvSpPr/>
          <p:nvPr/>
        </p:nvSpPr>
        <p:spPr>
          <a:xfrm rot="4020">
            <a:off x="950585" y="2258378"/>
            <a:ext cx="16341100" cy="0"/>
          </a:xfrm>
          <a:prstGeom prst="line">
            <a:avLst/>
          </a:prstGeom>
          <a:ln cap="rnd" w="9525">
            <a:solidFill>
              <a:srgbClr val="CFE3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11007090" y="2948940"/>
            <a:ext cx="6368415" cy="6309360"/>
            <a:chOff x="0" y="0"/>
            <a:chExt cx="1677278" cy="166172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677278" cy="1661725"/>
            </a:xfrm>
            <a:custGeom>
              <a:avLst/>
              <a:gdLst/>
              <a:ahLst/>
              <a:cxnLst/>
              <a:rect r="r" b="b" t="t" l="l"/>
              <a:pathLst>
                <a:path h="1661725" w="1677278">
                  <a:moveTo>
                    <a:pt x="37686" y="0"/>
                  </a:moveTo>
                  <a:lnTo>
                    <a:pt x="1639592" y="0"/>
                  </a:lnTo>
                  <a:cubicBezTo>
                    <a:pt x="1660405" y="0"/>
                    <a:pt x="1677278" y="16873"/>
                    <a:pt x="1677278" y="37686"/>
                  </a:cubicBezTo>
                  <a:lnTo>
                    <a:pt x="1677278" y="1624039"/>
                  </a:lnTo>
                  <a:cubicBezTo>
                    <a:pt x="1677278" y="1644852"/>
                    <a:pt x="1660405" y="1661725"/>
                    <a:pt x="1639592" y="1661725"/>
                  </a:cubicBezTo>
                  <a:lnTo>
                    <a:pt x="37686" y="1661725"/>
                  </a:lnTo>
                  <a:cubicBezTo>
                    <a:pt x="16873" y="1661725"/>
                    <a:pt x="0" y="1644852"/>
                    <a:pt x="0" y="1624039"/>
                  </a:cubicBezTo>
                  <a:lnTo>
                    <a:pt x="0" y="37686"/>
                  </a:lnTo>
                  <a:cubicBezTo>
                    <a:pt x="0" y="16873"/>
                    <a:pt x="16873" y="0"/>
                    <a:pt x="37686" y="0"/>
                  </a:cubicBezTo>
                  <a:close/>
                </a:path>
              </a:pathLst>
            </a:custGeom>
            <a:solidFill>
              <a:srgbClr val="0B3D66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1677278" cy="17093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1384280" y="3223260"/>
            <a:ext cx="5417820" cy="480060"/>
            <a:chOff x="0" y="0"/>
            <a:chExt cx="7223760" cy="64008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223760" cy="640080"/>
            </a:xfrm>
            <a:custGeom>
              <a:avLst/>
              <a:gdLst/>
              <a:ahLst/>
              <a:cxnLst/>
              <a:rect r="r" b="b" t="t" l="l"/>
              <a:pathLst>
                <a:path h="64008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9902" r="0" b="-169902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722376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Akhir Perjuangan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68580" y="445770"/>
            <a:ext cx="891540" cy="891540"/>
            <a:chOff x="0" y="0"/>
            <a:chExt cx="1554480" cy="15544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960120" y="52040"/>
            <a:ext cx="654672" cy="654672"/>
            <a:chOff x="0" y="0"/>
            <a:chExt cx="1554480" cy="155448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sp>
        <p:nvSpPr>
          <p:cNvPr name="AutoShape 29" id="29"/>
          <p:cNvSpPr/>
          <p:nvPr/>
        </p:nvSpPr>
        <p:spPr>
          <a:xfrm>
            <a:off x="249174" y="9916668"/>
            <a:ext cx="16964406" cy="0"/>
          </a:xfrm>
          <a:prstGeom prst="line">
            <a:avLst/>
          </a:prstGeom>
          <a:ln cap="flat" w="57150">
            <a:solidFill>
              <a:srgbClr val="76A8C9"/>
            </a:solidFill>
            <a:prstDash val="solid"/>
            <a:headEnd type="diamond" len="lg" w="lg"/>
            <a:tailEnd type="diamond" len="lg" w="lg"/>
          </a:ln>
        </p:spPr>
      </p:sp>
      <p:grpSp>
        <p:nvGrpSpPr>
          <p:cNvPr name="Group 30" id="30"/>
          <p:cNvGrpSpPr/>
          <p:nvPr/>
        </p:nvGrpSpPr>
        <p:grpSpPr>
          <a:xfrm rot="0">
            <a:off x="13946989" y="5143500"/>
            <a:ext cx="2855111" cy="3749068"/>
            <a:chOff x="0" y="0"/>
            <a:chExt cx="751963" cy="98740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751963" cy="987409"/>
            </a:xfrm>
            <a:custGeom>
              <a:avLst/>
              <a:gdLst/>
              <a:ahLst/>
              <a:cxnLst/>
              <a:rect r="r" b="b" t="t" l="l"/>
              <a:pathLst>
                <a:path h="987409" w="751963">
                  <a:moveTo>
                    <a:pt x="48809" y="0"/>
                  </a:moveTo>
                  <a:lnTo>
                    <a:pt x="703155" y="0"/>
                  </a:lnTo>
                  <a:cubicBezTo>
                    <a:pt x="716099" y="0"/>
                    <a:pt x="728514" y="5142"/>
                    <a:pt x="737668" y="14296"/>
                  </a:cubicBezTo>
                  <a:cubicBezTo>
                    <a:pt x="746821" y="23449"/>
                    <a:pt x="751963" y="35864"/>
                    <a:pt x="751963" y="48809"/>
                  </a:cubicBezTo>
                  <a:lnTo>
                    <a:pt x="751963" y="938600"/>
                  </a:lnTo>
                  <a:cubicBezTo>
                    <a:pt x="751963" y="965556"/>
                    <a:pt x="730111" y="987409"/>
                    <a:pt x="703155" y="987409"/>
                  </a:cubicBezTo>
                  <a:lnTo>
                    <a:pt x="48809" y="987409"/>
                  </a:lnTo>
                  <a:cubicBezTo>
                    <a:pt x="35864" y="987409"/>
                    <a:pt x="23449" y="982266"/>
                    <a:pt x="14296" y="973113"/>
                  </a:cubicBezTo>
                  <a:cubicBezTo>
                    <a:pt x="5142" y="963960"/>
                    <a:pt x="0" y="951545"/>
                    <a:pt x="0" y="938600"/>
                  </a:cubicBezTo>
                  <a:lnTo>
                    <a:pt x="0" y="48809"/>
                  </a:lnTo>
                  <a:cubicBezTo>
                    <a:pt x="0" y="35864"/>
                    <a:pt x="5142" y="23449"/>
                    <a:pt x="14296" y="14296"/>
                  </a:cubicBezTo>
                  <a:cubicBezTo>
                    <a:pt x="23449" y="5142"/>
                    <a:pt x="35864" y="0"/>
                    <a:pt x="48809" y="0"/>
                  </a:cubicBezTo>
                  <a:close/>
                </a:path>
              </a:pathLst>
            </a:custGeom>
            <a:solidFill>
              <a:srgbClr val="0C3353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751963" cy="10350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14085548" y="5273068"/>
            <a:ext cx="2625112" cy="3500150"/>
          </a:xfrm>
          <a:custGeom>
            <a:avLst/>
            <a:gdLst/>
            <a:ahLst/>
            <a:cxnLst/>
            <a:rect r="r" b="b" t="t" l="l"/>
            <a:pathLst>
              <a:path h="3500150" w="2625112">
                <a:moveTo>
                  <a:pt x="0" y="0"/>
                </a:moveTo>
                <a:lnTo>
                  <a:pt x="2625112" y="0"/>
                </a:lnTo>
                <a:lnTo>
                  <a:pt x="2625112" y="3500150"/>
                </a:lnTo>
                <a:lnTo>
                  <a:pt x="0" y="35001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1051560" y="2615565"/>
            <a:ext cx="9281160" cy="4515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6960" indent="-228480" lvl="1">
              <a:lnSpc>
                <a:spcPts val="3553"/>
              </a:lnSpc>
              <a:buFont typeface="Arial"/>
              <a:buChar char="•"/>
            </a:pPr>
            <a:r>
              <a:rPr lang="en-US" sz="25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Belanda berambisi menguasai Palembang, khususnya Kepulauan Bangka Belitung, karena letaknya yang strategis dan kekayaan alamnya.</a:t>
            </a:r>
          </a:p>
          <a:p>
            <a:pPr algn="l" marL="456960" indent="-228480" lvl="1">
              <a:lnSpc>
                <a:spcPts val="3553"/>
              </a:lnSpc>
              <a:buFont typeface="Arial"/>
              <a:buChar char="•"/>
            </a:pPr>
            <a:r>
              <a:rPr lang="en-US" sz="25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Sultan Mahmud Badaruddin memimpin penyerangan terhadap benteng-benteng pertahanan Belanda di wilayah ini.</a:t>
            </a:r>
          </a:p>
          <a:p>
            <a:pPr algn="l" marL="456960" indent="-228480" lvl="1">
              <a:lnSpc>
                <a:spcPts val="3553"/>
              </a:lnSpc>
              <a:buFont typeface="Arial"/>
              <a:buChar char="•"/>
            </a:pPr>
            <a:r>
              <a:rPr lang="en-US" sz="25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Ketika Inggris (akibat Perjanjian Tuntang) memfokuskan perhatian ke Jawa, Sultan memanfaatkan momentum untuk menyerang sisa garnisun Belanda.</a:t>
            </a:r>
          </a:p>
          <a:p>
            <a:pPr algn="l" marL="456960" indent="-228480" lvl="1">
              <a:lnSpc>
                <a:spcPts val="3553"/>
              </a:lnSpc>
              <a:buFont typeface="Arial"/>
              <a:buChar char="•"/>
            </a:pPr>
            <a:r>
              <a:rPr lang="en-US" sz="25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Setelah Palembang berhasil direbut kembali oleh Belanda, Sultan Mahmud Badaruddin ditangkap dan diasingkan ke Ternate.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1475720" y="3759327"/>
            <a:ext cx="5234940" cy="1513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4"/>
              </a:lnSpc>
            </a:pPr>
            <a:r>
              <a:rPr lang="en-US" sz="2099">
                <a:solidFill>
                  <a:srgbClr val="EAF3FA"/>
                </a:solidFill>
                <a:latin typeface="Calibri (MS)"/>
                <a:ea typeface="Calibri (MS)"/>
                <a:cs typeface="Calibri (MS)"/>
                <a:sym typeface="Calibri (MS)"/>
              </a:rPr>
              <a:t>Palembang kembali dikuasai Belanda; Sultan Mahmud Badaruddin ditangkap dan diasingkan ke Ternate, mengakhiri perlawanan bersenjatanya.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213580" y="9710928"/>
            <a:ext cx="822960" cy="411480"/>
            <a:chOff x="0" y="0"/>
            <a:chExt cx="1097280" cy="5486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97280" cy="548640"/>
            </a:xfrm>
            <a:custGeom>
              <a:avLst/>
              <a:gdLst/>
              <a:ahLst/>
              <a:cxnLst/>
              <a:rect r="r" b="b" t="t" l="l"/>
              <a:pathLst>
                <a:path h="54864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t="0" r="-14151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97280" cy="5962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399"/>
                </a:lnSpc>
              </a:pPr>
              <a:r>
                <a:rPr lang="en-US" sz="1999">
                  <a:solidFill>
                    <a:srgbClr val="4A5A6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10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60120" y="754380"/>
            <a:ext cx="1165860" cy="1165860"/>
            <a:chOff x="0" y="0"/>
            <a:chExt cx="1554480" cy="15544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400300" y="795528"/>
            <a:ext cx="10972800" cy="417804"/>
            <a:chOff x="0" y="0"/>
            <a:chExt cx="14630400" cy="55707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30400" cy="557071"/>
            </a:xfrm>
            <a:custGeom>
              <a:avLst/>
              <a:gdLst/>
              <a:ahLst/>
              <a:cxnLst/>
              <a:rect r="r" b="b" t="t" l="l"/>
              <a:pathLst>
                <a:path h="557071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57071"/>
                  </a:lnTo>
                  <a:lnTo>
                    <a:pt x="0" y="5570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2493" r="0" b="-460979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4630400" cy="6046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9"/>
                </a:lnSpc>
              </a:pPr>
              <a:r>
                <a:rPr lang="en-US" b="true" sz="2099" spc="349">
                  <a:solidFill>
                    <a:srgbClr val="1CA9C9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PERIODE SETELAH ABAD KE-19 · SUMATERA BARAT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400300" y="1207008"/>
            <a:ext cx="11247120" cy="754380"/>
            <a:chOff x="0" y="0"/>
            <a:chExt cx="14996160" cy="10058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996161" cy="1005840"/>
            </a:xfrm>
            <a:custGeom>
              <a:avLst/>
              <a:gdLst/>
              <a:ahLst/>
              <a:cxnLst/>
              <a:rect r="r" b="b" t="t" l="l"/>
              <a:pathLst>
                <a:path h="1005840" w="14996161">
                  <a:moveTo>
                    <a:pt x="0" y="0"/>
                  </a:moveTo>
                  <a:lnTo>
                    <a:pt x="14996161" y="0"/>
                  </a:lnTo>
                  <a:lnTo>
                    <a:pt x="14996161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0504" r="0" b="-24050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4996160" cy="10153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500"/>
                </a:lnSpc>
              </a:pPr>
              <a:r>
                <a:rPr lang="en-US" sz="3750" b="true">
                  <a:solidFill>
                    <a:srgbClr val="0B3D66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Perang Padri — Tuanku Imam Bonjol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186535" y="813435"/>
            <a:ext cx="3105150" cy="910590"/>
            <a:chOff x="0" y="0"/>
            <a:chExt cx="4140200" cy="12141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140200" cy="1213993"/>
            </a:xfrm>
            <a:custGeom>
              <a:avLst/>
              <a:gdLst/>
              <a:ahLst/>
              <a:cxnLst/>
              <a:rect r="r" b="b" t="t" l="l"/>
              <a:pathLst>
                <a:path h="1213993" w="4140200">
                  <a:moveTo>
                    <a:pt x="0" y="597662"/>
                  </a:moveTo>
                  <a:cubicBezTo>
                    <a:pt x="0" y="267589"/>
                    <a:pt x="267589" y="0"/>
                    <a:pt x="597662" y="0"/>
                  </a:cubicBezTo>
                  <a:lnTo>
                    <a:pt x="3542538" y="0"/>
                  </a:lnTo>
                  <a:cubicBezTo>
                    <a:pt x="3872611" y="0"/>
                    <a:pt x="4140200" y="267589"/>
                    <a:pt x="4140200" y="597662"/>
                  </a:cubicBezTo>
                  <a:lnTo>
                    <a:pt x="4140200" y="616331"/>
                  </a:lnTo>
                  <a:cubicBezTo>
                    <a:pt x="4140200" y="946404"/>
                    <a:pt x="3872611" y="1213993"/>
                    <a:pt x="3542538" y="1213993"/>
                  </a:cubicBezTo>
                  <a:lnTo>
                    <a:pt x="597662" y="1213993"/>
                  </a:lnTo>
                  <a:cubicBezTo>
                    <a:pt x="267589" y="1214120"/>
                    <a:pt x="0" y="946531"/>
                    <a:pt x="0" y="616458"/>
                  </a:cubicBezTo>
                  <a:close/>
                </a:path>
              </a:pathLst>
            </a:custGeom>
            <a:solidFill>
              <a:srgbClr val="EAF3FA"/>
            </a:solidFill>
            <a:ln w="19050" cap="sq">
              <a:solidFill>
                <a:srgbClr val="CFE3F0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4196060" y="822960"/>
            <a:ext cx="3086100" cy="891540"/>
            <a:chOff x="0" y="0"/>
            <a:chExt cx="4114800" cy="11887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114800" cy="1188720"/>
            </a:xfrm>
            <a:custGeom>
              <a:avLst/>
              <a:gdLst/>
              <a:ahLst/>
              <a:cxnLst/>
              <a:rect r="r" b="b" t="t" l="l"/>
              <a:pathLst>
                <a:path h="1188720" w="4114800">
                  <a:moveTo>
                    <a:pt x="0" y="0"/>
                  </a:moveTo>
                  <a:lnTo>
                    <a:pt x="4114800" y="0"/>
                  </a:lnTo>
                  <a:lnTo>
                    <a:pt x="411480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448" r="0" b="-17448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4114800" cy="12363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059"/>
                </a:lnSpc>
              </a:pPr>
              <a:r>
                <a:rPr lang="en-US" sz="2549" b="true">
                  <a:solidFill>
                    <a:srgbClr val="0B3D6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1821–1838</a:t>
              </a:r>
            </a:p>
          </p:txBody>
        </p:sp>
      </p:grpSp>
      <p:sp>
        <p:nvSpPr>
          <p:cNvPr name="AutoShape 18" id="18"/>
          <p:cNvSpPr/>
          <p:nvPr/>
        </p:nvSpPr>
        <p:spPr>
          <a:xfrm rot="4020">
            <a:off x="950585" y="2258378"/>
            <a:ext cx="16341100" cy="0"/>
          </a:xfrm>
          <a:prstGeom prst="line">
            <a:avLst/>
          </a:prstGeom>
          <a:ln cap="rnd" w="9525">
            <a:solidFill>
              <a:srgbClr val="CFE3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11007090" y="2948940"/>
            <a:ext cx="6368415" cy="6309360"/>
            <a:chOff x="0" y="0"/>
            <a:chExt cx="1677278" cy="166172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677278" cy="1661725"/>
            </a:xfrm>
            <a:custGeom>
              <a:avLst/>
              <a:gdLst/>
              <a:ahLst/>
              <a:cxnLst/>
              <a:rect r="r" b="b" t="t" l="l"/>
              <a:pathLst>
                <a:path h="1661725" w="1677278">
                  <a:moveTo>
                    <a:pt x="37686" y="0"/>
                  </a:moveTo>
                  <a:lnTo>
                    <a:pt x="1639592" y="0"/>
                  </a:lnTo>
                  <a:cubicBezTo>
                    <a:pt x="1660405" y="0"/>
                    <a:pt x="1677278" y="16873"/>
                    <a:pt x="1677278" y="37686"/>
                  </a:cubicBezTo>
                  <a:lnTo>
                    <a:pt x="1677278" y="1624039"/>
                  </a:lnTo>
                  <a:cubicBezTo>
                    <a:pt x="1677278" y="1644852"/>
                    <a:pt x="1660405" y="1661725"/>
                    <a:pt x="1639592" y="1661725"/>
                  </a:cubicBezTo>
                  <a:lnTo>
                    <a:pt x="37686" y="1661725"/>
                  </a:lnTo>
                  <a:cubicBezTo>
                    <a:pt x="16873" y="1661725"/>
                    <a:pt x="0" y="1644852"/>
                    <a:pt x="0" y="1624039"/>
                  </a:cubicBezTo>
                  <a:lnTo>
                    <a:pt x="0" y="37686"/>
                  </a:lnTo>
                  <a:cubicBezTo>
                    <a:pt x="0" y="16873"/>
                    <a:pt x="16873" y="0"/>
                    <a:pt x="37686" y="0"/>
                  </a:cubicBezTo>
                  <a:close/>
                </a:path>
              </a:pathLst>
            </a:custGeom>
            <a:solidFill>
              <a:srgbClr val="0B3D66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1677278" cy="17093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1393807" y="3017520"/>
            <a:ext cx="5417820" cy="1371600"/>
            <a:chOff x="0" y="0"/>
            <a:chExt cx="7223760" cy="1828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223760" cy="1828800"/>
            </a:xfrm>
            <a:custGeom>
              <a:avLst/>
              <a:gdLst/>
              <a:ahLst/>
              <a:cxnLst/>
              <a:rect r="r" b="b" t="t" l="l"/>
              <a:pathLst>
                <a:path h="182880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965" r="0" b="-26965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7223760" cy="18478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920"/>
                </a:lnSpc>
              </a:pPr>
              <a:r>
                <a:rPr lang="en-US" sz="6600" b="true">
                  <a:solidFill>
                    <a:srgbClr val="1CA9C9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17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2618720" y="3573318"/>
            <a:ext cx="5417820" cy="685800"/>
            <a:chOff x="0" y="0"/>
            <a:chExt cx="7223760" cy="9144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7223760" cy="914400"/>
            </a:xfrm>
            <a:custGeom>
              <a:avLst/>
              <a:gdLst/>
              <a:ahLst/>
              <a:cxnLst/>
              <a:rect r="r" b="b" t="t" l="l"/>
              <a:pathLst>
                <a:path h="91440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3931" r="0" b="-103931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7223760" cy="962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99"/>
                </a:lnSpc>
              </a:pPr>
              <a:r>
                <a:rPr lang="en-US" sz="1999" spc="166">
                  <a:solidFill>
                    <a:srgbClr val="EAF3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TAHUN PERANG PADRI</a:t>
              </a:r>
            </a:p>
          </p:txBody>
        </p:sp>
      </p:grpSp>
      <p:sp>
        <p:nvSpPr>
          <p:cNvPr name="AutoShape 28" id="28"/>
          <p:cNvSpPr/>
          <p:nvPr/>
        </p:nvSpPr>
        <p:spPr>
          <a:xfrm>
            <a:off x="11393824" y="4679632"/>
            <a:ext cx="5436875" cy="19073"/>
          </a:xfrm>
          <a:prstGeom prst="line">
            <a:avLst/>
          </a:prstGeom>
          <a:ln cap="rnd" w="9525">
            <a:solidFill>
              <a:srgbClr val="2E5A7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9" id="29"/>
          <p:cNvGrpSpPr/>
          <p:nvPr/>
        </p:nvGrpSpPr>
        <p:grpSpPr>
          <a:xfrm rot="0">
            <a:off x="11384280" y="4899837"/>
            <a:ext cx="5417820" cy="480060"/>
            <a:chOff x="0" y="0"/>
            <a:chExt cx="7223760" cy="64008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223760" cy="640080"/>
            </a:xfrm>
            <a:custGeom>
              <a:avLst/>
              <a:gdLst/>
              <a:ahLst/>
              <a:cxnLst/>
              <a:rect r="r" b="b" t="t" l="l"/>
              <a:pathLst>
                <a:path h="64008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9902" r="0" b="-169902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47625"/>
              <a:ext cx="722376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Titik Balik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46681" y="610419"/>
            <a:ext cx="803910" cy="788021"/>
            <a:chOff x="0" y="0"/>
            <a:chExt cx="1554480" cy="1523756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554480" cy="1523756"/>
            </a:xfrm>
            <a:custGeom>
              <a:avLst/>
              <a:gdLst/>
              <a:ahLst/>
              <a:cxnLst/>
              <a:rect r="r" b="b" t="t" l="l"/>
              <a:pathLst>
                <a:path h="1523756" w="1554480">
                  <a:moveTo>
                    <a:pt x="0" y="761878"/>
                  </a:moveTo>
                  <a:cubicBezTo>
                    <a:pt x="0" y="341102"/>
                    <a:pt x="347980" y="0"/>
                    <a:pt x="777240" y="0"/>
                  </a:cubicBezTo>
                  <a:cubicBezTo>
                    <a:pt x="1206500" y="0"/>
                    <a:pt x="1554480" y="341102"/>
                    <a:pt x="1554480" y="761878"/>
                  </a:cubicBezTo>
                  <a:cubicBezTo>
                    <a:pt x="1554480" y="1182653"/>
                    <a:pt x="1206500" y="1523756"/>
                    <a:pt x="777240" y="1523756"/>
                  </a:cubicBezTo>
                  <a:cubicBezTo>
                    <a:pt x="347980" y="1523756"/>
                    <a:pt x="0" y="1182653"/>
                    <a:pt x="0" y="761878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846393" y="57723"/>
            <a:ext cx="696657" cy="696657"/>
            <a:chOff x="0" y="0"/>
            <a:chExt cx="1554480" cy="155448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sp>
        <p:nvSpPr>
          <p:cNvPr name="AutoShape 36" id="36"/>
          <p:cNvSpPr/>
          <p:nvPr/>
        </p:nvSpPr>
        <p:spPr>
          <a:xfrm>
            <a:off x="249174" y="9916668"/>
            <a:ext cx="16964406" cy="0"/>
          </a:xfrm>
          <a:prstGeom prst="line">
            <a:avLst/>
          </a:prstGeom>
          <a:ln cap="flat" w="57150">
            <a:solidFill>
              <a:srgbClr val="76A8C9"/>
            </a:solidFill>
            <a:prstDash val="solid"/>
            <a:headEnd type="diamond" len="lg" w="lg"/>
            <a:tailEnd type="diamond" len="lg" w="lg"/>
          </a:ln>
        </p:spPr>
      </p:sp>
      <p:grpSp>
        <p:nvGrpSpPr>
          <p:cNvPr name="Group 37" id="37"/>
          <p:cNvGrpSpPr/>
          <p:nvPr/>
        </p:nvGrpSpPr>
        <p:grpSpPr>
          <a:xfrm rot="0">
            <a:off x="11264914" y="6631084"/>
            <a:ext cx="5975985" cy="2440312"/>
            <a:chOff x="0" y="0"/>
            <a:chExt cx="1573922" cy="642716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573922" cy="642716"/>
            </a:xfrm>
            <a:custGeom>
              <a:avLst/>
              <a:gdLst/>
              <a:ahLst/>
              <a:cxnLst/>
              <a:rect r="r" b="b" t="t" l="l"/>
              <a:pathLst>
                <a:path h="642716" w="1573922">
                  <a:moveTo>
                    <a:pt x="23319" y="0"/>
                  </a:moveTo>
                  <a:lnTo>
                    <a:pt x="1550603" y="0"/>
                  </a:lnTo>
                  <a:cubicBezTo>
                    <a:pt x="1556787" y="0"/>
                    <a:pt x="1562719" y="2457"/>
                    <a:pt x="1567092" y="6830"/>
                  </a:cubicBezTo>
                  <a:cubicBezTo>
                    <a:pt x="1571465" y="11203"/>
                    <a:pt x="1573922" y="17134"/>
                    <a:pt x="1573922" y="23319"/>
                  </a:cubicBezTo>
                  <a:lnTo>
                    <a:pt x="1573922" y="619397"/>
                  </a:lnTo>
                  <a:cubicBezTo>
                    <a:pt x="1573922" y="632276"/>
                    <a:pt x="1563482" y="642716"/>
                    <a:pt x="1550603" y="642716"/>
                  </a:cubicBezTo>
                  <a:lnTo>
                    <a:pt x="23319" y="642716"/>
                  </a:lnTo>
                  <a:cubicBezTo>
                    <a:pt x="10440" y="642716"/>
                    <a:pt x="0" y="632276"/>
                    <a:pt x="0" y="619397"/>
                  </a:cubicBezTo>
                  <a:lnTo>
                    <a:pt x="0" y="23319"/>
                  </a:lnTo>
                  <a:cubicBezTo>
                    <a:pt x="0" y="10440"/>
                    <a:pt x="10440" y="0"/>
                    <a:pt x="23319" y="0"/>
                  </a:cubicBezTo>
                  <a:close/>
                </a:path>
              </a:pathLst>
            </a:custGeom>
            <a:solidFill>
              <a:srgbClr val="0C3353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47625"/>
              <a:ext cx="1573922" cy="6903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11384280" y="6778294"/>
            <a:ext cx="1797678" cy="2145892"/>
          </a:xfrm>
          <a:custGeom>
            <a:avLst/>
            <a:gdLst/>
            <a:ahLst/>
            <a:cxnLst/>
            <a:rect r="r" b="b" t="t" l="l"/>
            <a:pathLst>
              <a:path h="2145892" w="1797678">
                <a:moveTo>
                  <a:pt x="0" y="0"/>
                </a:moveTo>
                <a:lnTo>
                  <a:pt x="1797678" y="0"/>
                </a:lnTo>
                <a:lnTo>
                  <a:pt x="1797678" y="2145891"/>
                </a:lnTo>
                <a:lnTo>
                  <a:pt x="0" y="21458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008" t="-1159" r="-4008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3938133" y="6819644"/>
            <a:ext cx="3091960" cy="2063191"/>
          </a:xfrm>
          <a:custGeom>
            <a:avLst/>
            <a:gdLst/>
            <a:ahLst/>
            <a:cxnLst/>
            <a:rect r="r" b="b" t="t" l="l"/>
            <a:pathLst>
              <a:path h="2063191" w="3091960">
                <a:moveTo>
                  <a:pt x="0" y="0"/>
                </a:moveTo>
                <a:lnTo>
                  <a:pt x="3091960" y="0"/>
                </a:lnTo>
                <a:lnTo>
                  <a:pt x="3091960" y="2063191"/>
                </a:lnTo>
                <a:lnTo>
                  <a:pt x="0" y="20631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42" id="42"/>
          <p:cNvSpPr txBox="true"/>
          <p:nvPr/>
        </p:nvSpPr>
        <p:spPr>
          <a:xfrm rot="0">
            <a:off x="1051560" y="2615565"/>
            <a:ext cx="9281160" cy="496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56960" indent="-228480" lvl="1">
              <a:lnSpc>
                <a:spcPts val="3553"/>
              </a:lnSpc>
              <a:buFont typeface="Arial"/>
              <a:buChar char="•"/>
            </a:pPr>
            <a:r>
              <a:rPr lang="en-US" sz="25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Berawal dari konflik internal masyarakat Minangkabau antara golongan adat dan kaum Padri (ulama) yang ingin menghentikan judi, sabung ayam, dan minuman keras.</a:t>
            </a:r>
          </a:p>
          <a:p>
            <a:pPr algn="l" marL="456960" indent="-228480" lvl="1">
              <a:lnSpc>
                <a:spcPts val="3553"/>
              </a:lnSpc>
              <a:buFont typeface="Arial"/>
              <a:buChar char="•"/>
            </a:pPr>
            <a:r>
              <a:rPr lang="en-US" sz="25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Belanda memanfaatkan perseteruan ini dengan bersekutu bersama Kaum Adat untuk melawan Kaum Padri demi menguasai Sumatera Barat.</a:t>
            </a:r>
          </a:p>
          <a:p>
            <a:pPr algn="l" marL="456960" indent="-228480" lvl="1">
              <a:lnSpc>
                <a:spcPts val="3553"/>
              </a:lnSpc>
              <a:buFont typeface="Arial"/>
              <a:buChar char="•"/>
            </a:pPr>
            <a:r>
              <a:rPr lang="en-US" sz="25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Tuanku Imam Bonjol memimpin Kaum Padri sepanjang perang berlangsung.</a:t>
            </a:r>
          </a:p>
          <a:p>
            <a:pPr algn="l" marL="456960" indent="-228480" lvl="1">
              <a:lnSpc>
                <a:spcPts val="3553"/>
              </a:lnSpc>
              <a:buFont typeface="Arial"/>
              <a:buChar char="•"/>
            </a:pPr>
            <a:r>
              <a:rPr lang="en-US" sz="25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Tuanku Imam Bonjol akhirnya berhasil menyadarkan Kaum Adat akan tipu daya Belanda, dan kedua golongan bersatu menghadapi kolonial Belanda.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1475720" y="5435904"/>
            <a:ext cx="5554373" cy="1142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4"/>
              </a:lnSpc>
            </a:pPr>
            <a:r>
              <a:rPr lang="en-US" sz="2099">
                <a:solidFill>
                  <a:srgbClr val="EAF3FA"/>
                </a:solidFill>
                <a:latin typeface="Calibri (MS)"/>
                <a:ea typeface="Calibri (MS)"/>
                <a:cs typeface="Calibri (MS)"/>
                <a:sym typeface="Calibri (MS)"/>
              </a:rPr>
              <a:t>Persatuan Kaum Padri dan Kaum Adat di bawah kesadaran bersama tentang politik adu domba Belanda menjadi babak penting perlawanan ini.</a:t>
            </a:r>
          </a:p>
        </p:txBody>
      </p:sp>
      <p:sp>
        <p:nvSpPr>
          <p:cNvPr name="AutoShape 44" id="44"/>
          <p:cNvSpPr/>
          <p:nvPr/>
        </p:nvSpPr>
        <p:spPr>
          <a:xfrm>
            <a:off x="13575982" y="7075125"/>
            <a:ext cx="0" cy="1552230"/>
          </a:xfrm>
          <a:prstGeom prst="line">
            <a:avLst/>
          </a:prstGeom>
          <a:ln cap="rnd" w="76200">
            <a:solidFill>
              <a:srgbClr val="CFE3F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213580" y="9710928"/>
            <a:ext cx="822960" cy="417803"/>
            <a:chOff x="0" y="0"/>
            <a:chExt cx="1097280" cy="5570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97280" cy="557071"/>
            </a:xfrm>
            <a:custGeom>
              <a:avLst/>
              <a:gdLst/>
              <a:ahLst/>
              <a:cxnLst/>
              <a:rect r="r" b="b" t="t" l="l"/>
              <a:pathLst>
                <a:path h="557071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557071"/>
                  </a:lnTo>
                  <a:lnTo>
                    <a:pt x="0" y="5570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t="0" r="-14151" b="151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97280" cy="6046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519"/>
                </a:lnSpc>
              </a:pPr>
              <a:r>
                <a:rPr lang="en-US" sz="2099">
                  <a:solidFill>
                    <a:srgbClr val="4A5A6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11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60120" y="754380"/>
            <a:ext cx="1165860" cy="1165860"/>
            <a:chOff x="0" y="0"/>
            <a:chExt cx="1554480" cy="15544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400300" y="795528"/>
            <a:ext cx="10972800" cy="417804"/>
            <a:chOff x="0" y="0"/>
            <a:chExt cx="14630400" cy="55707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30400" cy="557071"/>
            </a:xfrm>
            <a:custGeom>
              <a:avLst/>
              <a:gdLst/>
              <a:ahLst/>
              <a:cxnLst/>
              <a:rect r="r" b="b" t="t" l="l"/>
              <a:pathLst>
                <a:path h="557071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57071"/>
                  </a:lnTo>
                  <a:lnTo>
                    <a:pt x="0" y="5570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2493" r="0" b="-460979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4630400" cy="6046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9"/>
                </a:lnSpc>
              </a:pPr>
              <a:r>
                <a:rPr lang="en-US" b="true" sz="2099" spc="349">
                  <a:solidFill>
                    <a:srgbClr val="1CA9C9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PERIODE SETELAH ABAD KE-19 · TAPANULI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400300" y="1207008"/>
            <a:ext cx="11247120" cy="754380"/>
            <a:chOff x="0" y="0"/>
            <a:chExt cx="14996160" cy="10058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996161" cy="1005840"/>
            </a:xfrm>
            <a:custGeom>
              <a:avLst/>
              <a:gdLst/>
              <a:ahLst/>
              <a:cxnLst/>
              <a:rect r="r" b="b" t="t" l="l"/>
              <a:pathLst>
                <a:path h="1005840" w="14996161">
                  <a:moveTo>
                    <a:pt x="0" y="0"/>
                  </a:moveTo>
                  <a:lnTo>
                    <a:pt x="14996161" y="0"/>
                  </a:lnTo>
                  <a:lnTo>
                    <a:pt x="14996161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0504" r="0" b="-24050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4996160" cy="10153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500"/>
                </a:lnSpc>
              </a:pPr>
              <a:r>
                <a:rPr lang="en-US" sz="3750" b="true">
                  <a:solidFill>
                    <a:srgbClr val="0B3D66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Sisingamangaraja XII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186535" y="813435"/>
            <a:ext cx="3105150" cy="910590"/>
            <a:chOff x="0" y="0"/>
            <a:chExt cx="4140200" cy="12141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140200" cy="1213993"/>
            </a:xfrm>
            <a:custGeom>
              <a:avLst/>
              <a:gdLst/>
              <a:ahLst/>
              <a:cxnLst/>
              <a:rect r="r" b="b" t="t" l="l"/>
              <a:pathLst>
                <a:path h="1213993" w="4140200">
                  <a:moveTo>
                    <a:pt x="0" y="597662"/>
                  </a:moveTo>
                  <a:cubicBezTo>
                    <a:pt x="0" y="267589"/>
                    <a:pt x="267589" y="0"/>
                    <a:pt x="597662" y="0"/>
                  </a:cubicBezTo>
                  <a:lnTo>
                    <a:pt x="3542538" y="0"/>
                  </a:lnTo>
                  <a:cubicBezTo>
                    <a:pt x="3872611" y="0"/>
                    <a:pt x="4140200" y="267589"/>
                    <a:pt x="4140200" y="597662"/>
                  </a:cubicBezTo>
                  <a:lnTo>
                    <a:pt x="4140200" y="616331"/>
                  </a:lnTo>
                  <a:cubicBezTo>
                    <a:pt x="4140200" y="946404"/>
                    <a:pt x="3872611" y="1213993"/>
                    <a:pt x="3542538" y="1213993"/>
                  </a:cubicBezTo>
                  <a:lnTo>
                    <a:pt x="597662" y="1213993"/>
                  </a:lnTo>
                  <a:cubicBezTo>
                    <a:pt x="267589" y="1214120"/>
                    <a:pt x="0" y="946531"/>
                    <a:pt x="0" y="616458"/>
                  </a:cubicBezTo>
                  <a:close/>
                </a:path>
              </a:pathLst>
            </a:custGeom>
            <a:solidFill>
              <a:srgbClr val="EAF3FA"/>
            </a:solidFill>
            <a:ln w="19050" cap="sq">
              <a:solidFill>
                <a:srgbClr val="CFE3F0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4196060" y="822960"/>
            <a:ext cx="3086100" cy="891540"/>
            <a:chOff x="0" y="0"/>
            <a:chExt cx="4114800" cy="11887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114800" cy="1188720"/>
            </a:xfrm>
            <a:custGeom>
              <a:avLst/>
              <a:gdLst/>
              <a:ahLst/>
              <a:cxnLst/>
              <a:rect r="r" b="b" t="t" l="l"/>
              <a:pathLst>
                <a:path h="1188720" w="4114800">
                  <a:moveTo>
                    <a:pt x="0" y="0"/>
                  </a:moveTo>
                  <a:lnTo>
                    <a:pt x="4114800" y="0"/>
                  </a:lnTo>
                  <a:lnTo>
                    <a:pt x="411480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448" r="0" b="-17448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4114800" cy="12363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059"/>
                </a:lnSpc>
              </a:pPr>
              <a:r>
                <a:rPr lang="en-US" sz="2549" b="true">
                  <a:solidFill>
                    <a:srgbClr val="0B3D6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1870–1907</a:t>
              </a:r>
            </a:p>
          </p:txBody>
        </p:sp>
      </p:grpSp>
      <p:sp>
        <p:nvSpPr>
          <p:cNvPr name="AutoShape 18" id="18"/>
          <p:cNvSpPr/>
          <p:nvPr/>
        </p:nvSpPr>
        <p:spPr>
          <a:xfrm rot="4020">
            <a:off x="950585" y="2258378"/>
            <a:ext cx="16341100" cy="0"/>
          </a:xfrm>
          <a:prstGeom prst="line">
            <a:avLst/>
          </a:prstGeom>
          <a:ln cap="rnd" w="9525">
            <a:solidFill>
              <a:srgbClr val="CFE3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11007090" y="2948940"/>
            <a:ext cx="6368415" cy="6309360"/>
            <a:chOff x="0" y="0"/>
            <a:chExt cx="1677278" cy="166172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677278" cy="1661725"/>
            </a:xfrm>
            <a:custGeom>
              <a:avLst/>
              <a:gdLst/>
              <a:ahLst/>
              <a:cxnLst/>
              <a:rect r="r" b="b" t="t" l="l"/>
              <a:pathLst>
                <a:path h="1661725" w="1677278">
                  <a:moveTo>
                    <a:pt x="37686" y="0"/>
                  </a:moveTo>
                  <a:lnTo>
                    <a:pt x="1639592" y="0"/>
                  </a:lnTo>
                  <a:cubicBezTo>
                    <a:pt x="1660405" y="0"/>
                    <a:pt x="1677278" y="16873"/>
                    <a:pt x="1677278" y="37686"/>
                  </a:cubicBezTo>
                  <a:lnTo>
                    <a:pt x="1677278" y="1624039"/>
                  </a:lnTo>
                  <a:cubicBezTo>
                    <a:pt x="1677278" y="1644852"/>
                    <a:pt x="1660405" y="1661725"/>
                    <a:pt x="1639592" y="1661725"/>
                  </a:cubicBezTo>
                  <a:lnTo>
                    <a:pt x="37686" y="1661725"/>
                  </a:lnTo>
                  <a:cubicBezTo>
                    <a:pt x="16873" y="1661725"/>
                    <a:pt x="0" y="1644852"/>
                    <a:pt x="0" y="1624039"/>
                  </a:cubicBezTo>
                  <a:lnTo>
                    <a:pt x="0" y="37686"/>
                  </a:lnTo>
                  <a:cubicBezTo>
                    <a:pt x="0" y="16873"/>
                    <a:pt x="16873" y="0"/>
                    <a:pt x="37686" y="0"/>
                  </a:cubicBezTo>
                  <a:close/>
                </a:path>
              </a:pathLst>
            </a:custGeom>
            <a:solidFill>
              <a:srgbClr val="0B3D66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1677278" cy="17093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1384280" y="3154680"/>
            <a:ext cx="5417820" cy="1371600"/>
            <a:chOff x="0" y="0"/>
            <a:chExt cx="7223760" cy="1828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223760" cy="1828800"/>
            </a:xfrm>
            <a:custGeom>
              <a:avLst/>
              <a:gdLst/>
              <a:ahLst/>
              <a:cxnLst/>
              <a:rect r="r" b="b" t="t" l="l"/>
              <a:pathLst>
                <a:path h="182880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965" r="0" b="-26965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7223760" cy="18478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920"/>
                </a:lnSpc>
              </a:pPr>
              <a:r>
                <a:rPr lang="en-US" sz="6600" b="true">
                  <a:solidFill>
                    <a:srgbClr val="1CA9C9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37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1384280" y="4389120"/>
            <a:ext cx="5417820" cy="685800"/>
            <a:chOff x="0" y="0"/>
            <a:chExt cx="7223760" cy="9144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7223760" cy="914400"/>
            </a:xfrm>
            <a:custGeom>
              <a:avLst/>
              <a:gdLst/>
              <a:ahLst/>
              <a:cxnLst/>
              <a:rect r="r" b="b" t="t" l="l"/>
              <a:pathLst>
                <a:path h="91440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3931" r="0" b="-103931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7223760" cy="962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99"/>
                </a:lnSpc>
              </a:pPr>
              <a:r>
                <a:rPr lang="en-US" sz="1999" spc="166">
                  <a:solidFill>
                    <a:srgbClr val="EAF3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TAHUN PERLAWANAN</a:t>
              </a:r>
            </a:p>
          </p:txBody>
        </p:sp>
      </p:grpSp>
      <p:sp>
        <p:nvSpPr>
          <p:cNvPr name="AutoShape 28" id="28"/>
          <p:cNvSpPr/>
          <p:nvPr/>
        </p:nvSpPr>
        <p:spPr>
          <a:xfrm rot="12060">
            <a:off x="11374736" y="5207318"/>
            <a:ext cx="5436908" cy="0"/>
          </a:xfrm>
          <a:prstGeom prst="line">
            <a:avLst/>
          </a:prstGeom>
          <a:ln cap="rnd" w="9525">
            <a:solidFill>
              <a:srgbClr val="2E5A7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9" id="29"/>
          <p:cNvGrpSpPr/>
          <p:nvPr/>
        </p:nvGrpSpPr>
        <p:grpSpPr>
          <a:xfrm rot="0">
            <a:off x="11384280" y="5554980"/>
            <a:ext cx="5417820" cy="480060"/>
            <a:chOff x="0" y="0"/>
            <a:chExt cx="7223760" cy="64008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223760" cy="640080"/>
            </a:xfrm>
            <a:custGeom>
              <a:avLst/>
              <a:gdLst/>
              <a:ahLst/>
              <a:cxnLst/>
              <a:rect r="r" b="b" t="t" l="l"/>
              <a:pathLst>
                <a:path h="64008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9902" r="0" b="-169902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47625"/>
              <a:ext cx="722376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Pax Neerlandica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84959" y="595884"/>
            <a:ext cx="865632" cy="865632"/>
            <a:chOff x="0" y="0"/>
            <a:chExt cx="1554480" cy="155448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839845" y="51175"/>
            <a:ext cx="703205" cy="703205"/>
            <a:chOff x="0" y="0"/>
            <a:chExt cx="1554480" cy="155448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sp>
        <p:nvSpPr>
          <p:cNvPr name="AutoShape 36" id="36"/>
          <p:cNvSpPr/>
          <p:nvPr/>
        </p:nvSpPr>
        <p:spPr>
          <a:xfrm>
            <a:off x="249174" y="9916668"/>
            <a:ext cx="16964406" cy="0"/>
          </a:xfrm>
          <a:prstGeom prst="line">
            <a:avLst/>
          </a:prstGeom>
          <a:ln cap="flat" w="57150">
            <a:solidFill>
              <a:srgbClr val="76A8C9"/>
            </a:solidFill>
            <a:prstDash val="solid"/>
            <a:headEnd type="diamond" len="lg" w="lg"/>
            <a:tailEnd type="diamond" len="lg" w="lg"/>
          </a:ln>
        </p:spPr>
      </p:sp>
      <p:grpSp>
        <p:nvGrpSpPr>
          <p:cNvPr name="Group 37" id="37"/>
          <p:cNvGrpSpPr/>
          <p:nvPr/>
        </p:nvGrpSpPr>
        <p:grpSpPr>
          <a:xfrm rot="0">
            <a:off x="1028700" y="6375297"/>
            <a:ext cx="6686817" cy="2883003"/>
            <a:chOff x="0" y="0"/>
            <a:chExt cx="1761137" cy="759309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761137" cy="759309"/>
            </a:xfrm>
            <a:custGeom>
              <a:avLst/>
              <a:gdLst/>
              <a:ahLst/>
              <a:cxnLst/>
              <a:rect r="r" b="b" t="t" l="l"/>
              <a:pathLst>
                <a:path h="759309" w="1761137">
                  <a:moveTo>
                    <a:pt x="0" y="0"/>
                  </a:moveTo>
                  <a:lnTo>
                    <a:pt x="1761137" y="0"/>
                  </a:lnTo>
                  <a:lnTo>
                    <a:pt x="1761137" y="759309"/>
                  </a:lnTo>
                  <a:lnTo>
                    <a:pt x="0" y="759309"/>
                  </a:lnTo>
                  <a:close/>
                </a:path>
              </a:pathLst>
            </a:custGeom>
            <a:solidFill>
              <a:srgbClr val="EAF3FA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47625"/>
              <a:ext cx="1761137" cy="8069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1191448" y="6647991"/>
            <a:ext cx="1974252" cy="2367064"/>
          </a:xfrm>
          <a:custGeom>
            <a:avLst/>
            <a:gdLst/>
            <a:ahLst/>
            <a:cxnLst/>
            <a:rect r="r" b="b" t="t" l="l"/>
            <a:pathLst>
              <a:path h="2367064" w="1974252">
                <a:moveTo>
                  <a:pt x="0" y="0"/>
                </a:moveTo>
                <a:lnTo>
                  <a:pt x="1974252" y="0"/>
                </a:lnTo>
                <a:lnTo>
                  <a:pt x="1974252" y="2367064"/>
                </a:lnTo>
                <a:lnTo>
                  <a:pt x="0" y="23670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11206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3908415" y="6627649"/>
            <a:ext cx="3567449" cy="2378299"/>
          </a:xfrm>
          <a:custGeom>
            <a:avLst/>
            <a:gdLst/>
            <a:ahLst/>
            <a:cxnLst/>
            <a:rect r="r" b="b" t="t" l="l"/>
            <a:pathLst>
              <a:path h="2378299" w="3567449">
                <a:moveTo>
                  <a:pt x="0" y="0"/>
                </a:moveTo>
                <a:lnTo>
                  <a:pt x="3567450" y="0"/>
                </a:lnTo>
                <a:lnTo>
                  <a:pt x="3567450" y="2378299"/>
                </a:lnTo>
                <a:lnTo>
                  <a:pt x="0" y="23782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42" id="42"/>
          <p:cNvSpPr txBox="true"/>
          <p:nvPr/>
        </p:nvSpPr>
        <p:spPr>
          <a:xfrm rot="0">
            <a:off x="1051560" y="2615565"/>
            <a:ext cx="9281160" cy="3302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Perjuangan rakyat Tapanuli, Sumatera Utara, dipimpin oleh Raja Sisingamangaraja XII melawan pemerintah kolonial Belanda.</a:t>
            </a:r>
          </a:p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Perlawanan ini muncul sebagai respons terhadap Pax Neerlandica — ambisi Belanda untuk menguasai seluruh Nusantara, termasuk wilayah Tapanuli.</a:t>
            </a:r>
          </a:p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Perjuangan berlangsung selama hampir empat dekade, menjadikannya salah satu perlawanan terlama di Sumatera.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1475720" y="6091047"/>
            <a:ext cx="5234940" cy="1885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4"/>
              </a:lnSpc>
            </a:pPr>
            <a:r>
              <a:rPr lang="en-US" sz="2099">
                <a:solidFill>
                  <a:srgbClr val="EAF3FA"/>
                </a:solidFill>
                <a:latin typeface="Calibri (MS)"/>
                <a:ea typeface="Calibri (MS)"/>
                <a:cs typeface="Calibri (MS)"/>
                <a:sym typeface="Calibri (MS)"/>
              </a:rPr>
              <a:t>Kebijakan ekspansi Belanda untuk menundukkan seluruh wilayah Nusantara di bawah kekuasaan kolonial — termasuk Tapanuli yang dipertahankan Sisingamangaraja XII.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213580" y="9710928"/>
            <a:ext cx="822960" cy="411480"/>
            <a:chOff x="0" y="0"/>
            <a:chExt cx="1097280" cy="5486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97280" cy="548640"/>
            </a:xfrm>
            <a:custGeom>
              <a:avLst/>
              <a:gdLst/>
              <a:ahLst/>
              <a:cxnLst/>
              <a:rect r="r" b="b" t="t" l="l"/>
              <a:pathLst>
                <a:path h="54864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t="0" r="-14151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97280" cy="5962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399"/>
                </a:lnSpc>
              </a:pPr>
              <a:r>
                <a:rPr lang="en-US" sz="1999">
                  <a:solidFill>
                    <a:srgbClr val="4A5A6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12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50591" y="754380"/>
            <a:ext cx="1165860" cy="1165860"/>
            <a:chOff x="0" y="0"/>
            <a:chExt cx="1554480" cy="15544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400300" y="795528"/>
            <a:ext cx="10972800" cy="417804"/>
            <a:chOff x="0" y="0"/>
            <a:chExt cx="14630400" cy="55707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30400" cy="557071"/>
            </a:xfrm>
            <a:custGeom>
              <a:avLst/>
              <a:gdLst/>
              <a:ahLst/>
              <a:cxnLst/>
              <a:rect r="r" b="b" t="t" l="l"/>
              <a:pathLst>
                <a:path h="557071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57071"/>
                  </a:lnTo>
                  <a:lnTo>
                    <a:pt x="0" y="5570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2493" r="0" b="-460979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4630400" cy="6046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9"/>
                </a:lnSpc>
              </a:pPr>
              <a:r>
                <a:rPr lang="en-US" b="true" sz="2099" spc="349">
                  <a:solidFill>
                    <a:srgbClr val="1CA9C9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PERIODE SETELAH ABAD KE-19 · BALI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400300" y="1207008"/>
            <a:ext cx="11247120" cy="754380"/>
            <a:chOff x="0" y="0"/>
            <a:chExt cx="14996160" cy="10058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996161" cy="1005840"/>
            </a:xfrm>
            <a:custGeom>
              <a:avLst/>
              <a:gdLst/>
              <a:ahLst/>
              <a:cxnLst/>
              <a:rect r="r" b="b" t="t" l="l"/>
              <a:pathLst>
                <a:path h="1005840" w="14996161">
                  <a:moveTo>
                    <a:pt x="0" y="0"/>
                  </a:moveTo>
                  <a:lnTo>
                    <a:pt x="14996161" y="0"/>
                  </a:lnTo>
                  <a:lnTo>
                    <a:pt x="14996161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0504" r="0" b="-24050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4996160" cy="10153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500"/>
                </a:lnSpc>
              </a:pPr>
              <a:r>
                <a:rPr lang="en-US" sz="3750" b="true">
                  <a:solidFill>
                    <a:srgbClr val="0B3D66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Perang Puputan Margarana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186535" y="813435"/>
            <a:ext cx="3105150" cy="910590"/>
            <a:chOff x="0" y="0"/>
            <a:chExt cx="4140200" cy="12141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140200" cy="1213993"/>
            </a:xfrm>
            <a:custGeom>
              <a:avLst/>
              <a:gdLst/>
              <a:ahLst/>
              <a:cxnLst/>
              <a:rect r="r" b="b" t="t" l="l"/>
              <a:pathLst>
                <a:path h="1213993" w="4140200">
                  <a:moveTo>
                    <a:pt x="0" y="597662"/>
                  </a:moveTo>
                  <a:cubicBezTo>
                    <a:pt x="0" y="267589"/>
                    <a:pt x="267589" y="0"/>
                    <a:pt x="597662" y="0"/>
                  </a:cubicBezTo>
                  <a:lnTo>
                    <a:pt x="3542538" y="0"/>
                  </a:lnTo>
                  <a:cubicBezTo>
                    <a:pt x="3872611" y="0"/>
                    <a:pt x="4140200" y="267589"/>
                    <a:pt x="4140200" y="597662"/>
                  </a:cubicBezTo>
                  <a:lnTo>
                    <a:pt x="4140200" y="616331"/>
                  </a:lnTo>
                  <a:cubicBezTo>
                    <a:pt x="4140200" y="946404"/>
                    <a:pt x="3872611" y="1213993"/>
                    <a:pt x="3542538" y="1213993"/>
                  </a:cubicBezTo>
                  <a:lnTo>
                    <a:pt x="597662" y="1213993"/>
                  </a:lnTo>
                  <a:cubicBezTo>
                    <a:pt x="267589" y="1214120"/>
                    <a:pt x="0" y="946531"/>
                    <a:pt x="0" y="616458"/>
                  </a:cubicBezTo>
                  <a:close/>
                </a:path>
              </a:pathLst>
            </a:custGeom>
            <a:solidFill>
              <a:srgbClr val="EAF3FA"/>
            </a:solidFill>
            <a:ln w="19050" cap="sq">
              <a:solidFill>
                <a:srgbClr val="CFE3F0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4196060" y="822960"/>
            <a:ext cx="3086100" cy="891540"/>
            <a:chOff x="0" y="0"/>
            <a:chExt cx="4114800" cy="11887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114800" cy="1188720"/>
            </a:xfrm>
            <a:custGeom>
              <a:avLst/>
              <a:gdLst/>
              <a:ahLst/>
              <a:cxnLst/>
              <a:rect r="r" b="b" t="t" l="l"/>
              <a:pathLst>
                <a:path h="1188720" w="4114800">
                  <a:moveTo>
                    <a:pt x="0" y="0"/>
                  </a:moveTo>
                  <a:lnTo>
                    <a:pt x="4114800" y="0"/>
                  </a:lnTo>
                  <a:lnTo>
                    <a:pt x="411480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448" r="0" b="-17448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4114800" cy="12363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059"/>
                </a:lnSpc>
              </a:pPr>
              <a:r>
                <a:rPr lang="en-US" sz="2549" b="true">
                  <a:solidFill>
                    <a:srgbClr val="0B3D6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Abad ke-19</a:t>
              </a:r>
            </a:p>
          </p:txBody>
        </p:sp>
      </p:grpSp>
      <p:sp>
        <p:nvSpPr>
          <p:cNvPr name="AutoShape 18" id="18"/>
          <p:cNvSpPr/>
          <p:nvPr/>
        </p:nvSpPr>
        <p:spPr>
          <a:xfrm rot="4020">
            <a:off x="950585" y="2258378"/>
            <a:ext cx="16341100" cy="0"/>
          </a:xfrm>
          <a:prstGeom prst="line">
            <a:avLst/>
          </a:prstGeom>
          <a:ln cap="rnd" w="9525">
            <a:solidFill>
              <a:srgbClr val="CFE3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11002328" y="2839512"/>
            <a:ext cx="6368415" cy="6309360"/>
            <a:chOff x="0" y="0"/>
            <a:chExt cx="1677278" cy="166172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677278" cy="1661725"/>
            </a:xfrm>
            <a:custGeom>
              <a:avLst/>
              <a:gdLst/>
              <a:ahLst/>
              <a:cxnLst/>
              <a:rect r="r" b="b" t="t" l="l"/>
              <a:pathLst>
                <a:path h="1661725" w="1677278">
                  <a:moveTo>
                    <a:pt x="37686" y="0"/>
                  </a:moveTo>
                  <a:lnTo>
                    <a:pt x="1639592" y="0"/>
                  </a:lnTo>
                  <a:cubicBezTo>
                    <a:pt x="1660405" y="0"/>
                    <a:pt x="1677278" y="16873"/>
                    <a:pt x="1677278" y="37686"/>
                  </a:cubicBezTo>
                  <a:lnTo>
                    <a:pt x="1677278" y="1624039"/>
                  </a:lnTo>
                  <a:cubicBezTo>
                    <a:pt x="1677278" y="1644852"/>
                    <a:pt x="1660405" y="1661725"/>
                    <a:pt x="1639592" y="1661725"/>
                  </a:cubicBezTo>
                  <a:lnTo>
                    <a:pt x="37686" y="1661725"/>
                  </a:lnTo>
                  <a:cubicBezTo>
                    <a:pt x="16873" y="1661725"/>
                    <a:pt x="0" y="1644852"/>
                    <a:pt x="0" y="1624039"/>
                  </a:cubicBezTo>
                  <a:lnTo>
                    <a:pt x="0" y="37686"/>
                  </a:lnTo>
                  <a:cubicBezTo>
                    <a:pt x="0" y="16873"/>
                    <a:pt x="16873" y="0"/>
                    <a:pt x="37686" y="0"/>
                  </a:cubicBezTo>
                  <a:close/>
                </a:path>
              </a:pathLst>
            </a:custGeom>
            <a:solidFill>
              <a:srgbClr val="0B3D66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1677278" cy="17093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1384280" y="3223260"/>
            <a:ext cx="5417820" cy="480060"/>
            <a:chOff x="0" y="0"/>
            <a:chExt cx="7223760" cy="64008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223760" cy="640080"/>
            </a:xfrm>
            <a:custGeom>
              <a:avLst/>
              <a:gdLst/>
              <a:ahLst/>
              <a:cxnLst/>
              <a:rect r="r" b="b" t="t" l="l"/>
              <a:pathLst>
                <a:path h="64008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9902" r="0" b="-169902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722376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99"/>
                </a:lnSpc>
              </a:pPr>
              <a:r>
                <a:rPr lang="en-US" sz="2249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Makna "Puputan"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84959" y="471678"/>
            <a:ext cx="865632" cy="865632"/>
            <a:chOff x="0" y="0"/>
            <a:chExt cx="1554480" cy="15544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950591" y="77621"/>
            <a:ext cx="582930" cy="582930"/>
            <a:chOff x="0" y="0"/>
            <a:chExt cx="1554480" cy="155448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sp>
        <p:nvSpPr>
          <p:cNvPr name="AutoShape 29" id="29"/>
          <p:cNvSpPr/>
          <p:nvPr/>
        </p:nvSpPr>
        <p:spPr>
          <a:xfrm>
            <a:off x="249174" y="9916668"/>
            <a:ext cx="16964406" cy="0"/>
          </a:xfrm>
          <a:prstGeom prst="line">
            <a:avLst/>
          </a:prstGeom>
          <a:ln cap="flat" w="57150">
            <a:solidFill>
              <a:srgbClr val="76A8C9"/>
            </a:solidFill>
            <a:prstDash val="solid"/>
            <a:headEnd type="diamond" len="lg" w="lg"/>
            <a:tailEnd type="diamond" len="lg" w="lg"/>
          </a:ln>
        </p:spPr>
      </p:sp>
      <p:grpSp>
        <p:nvGrpSpPr>
          <p:cNvPr name="Group 30" id="30"/>
          <p:cNvGrpSpPr/>
          <p:nvPr/>
        </p:nvGrpSpPr>
        <p:grpSpPr>
          <a:xfrm rot="0">
            <a:off x="11237595" y="5817943"/>
            <a:ext cx="5975985" cy="3000509"/>
            <a:chOff x="0" y="0"/>
            <a:chExt cx="1573922" cy="790257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573922" cy="790257"/>
            </a:xfrm>
            <a:custGeom>
              <a:avLst/>
              <a:gdLst/>
              <a:ahLst/>
              <a:cxnLst/>
              <a:rect r="r" b="b" t="t" l="l"/>
              <a:pathLst>
                <a:path h="790257" w="1573922">
                  <a:moveTo>
                    <a:pt x="23319" y="0"/>
                  </a:moveTo>
                  <a:lnTo>
                    <a:pt x="1550603" y="0"/>
                  </a:lnTo>
                  <a:cubicBezTo>
                    <a:pt x="1556787" y="0"/>
                    <a:pt x="1562719" y="2457"/>
                    <a:pt x="1567092" y="6830"/>
                  </a:cubicBezTo>
                  <a:cubicBezTo>
                    <a:pt x="1571465" y="11203"/>
                    <a:pt x="1573922" y="17134"/>
                    <a:pt x="1573922" y="23319"/>
                  </a:cubicBezTo>
                  <a:lnTo>
                    <a:pt x="1573922" y="766938"/>
                  </a:lnTo>
                  <a:cubicBezTo>
                    <a:pt x="1573922" y="779817"/>
                    <a:pt x="1563482" y="790257"/>
                    <a:pt x="1550603" y="790257"/>
                  </a:cubicBezTo>
                  <a:lnTo>
                    <a:pt x="23319" y="790257"/>
                  </a:lnTo>
                  <a:cubicBezTo>
                    <a:pt x="10440" y="790257"/>
                    <a:pt x="0" y="779817"/>
                    <a:pt x="0" y="766938"/>
                  </a:cubicBezTo>
                  <a:lnTo>
                    <a:pt x="0" y="23319"/>
                  </a:lnTo>
                  <a:cubicBezTo>
                    <a:pt x="0" y="10440"/>
                    <a:pt x="10440" y="0"/>
                    <a:pt x="23319" y="0"/>
                  </a:cubicBezTo>
                  <a:close/>
                </a:path>
              </a:pathLst>
            </a:custGeom>
            <a:solidFill>
              <a:srgbClr val="0C3353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1573922" cy="8378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11580544" y="5994192"/>
            <a:ext cx="5221556" cy="2719910"/>
          </a:xfrm>
          <a:custGeom>
            <a:avLst/>
            <a:gdLst/>
            <a:ahLst/>
            <a:cxnLst/>
            <a:rect r="r" b="b" t="t" l="l"/>
            <a:pathLst>
              <a:path h="2719910" w="5221556">
                <a:moveTo>
                  <a:pt x="0" y="0"/>
                </a:moveTo>
                <a:lnTo>
                  <a:pt x="5221556" y="0"/>
                </a:lnTo>
                <a:lnTo>
                  <a:pt x="5221556" y="2719911"/>
                </a:lnTo>
                <a:lnTo>
                  <a:pt x="0" y="27199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1051560" y="2615565"/>
            <a:ext cx="9281160" cy="4702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Berawal dari protes Belanda terhadap kebijakan Hak Tawan Karang milik kerajaan-kerajaan Bali.</a:t>
            </a:r>
          </a:p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Hak Tawan Karang memberi kerajaan Bali wewenang mengambil muatan kapal asing yang terdampar di perairan mereka.</a:t>
            </a:r>
          </a:p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Karena protes Belanda tidak membuahkan hasil dan Hak Tawan Karang tetap berlaku, pecahlah Perang Puputan — perang habis-habisan.</a:t>
            </a:r>
          </a:p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I Gusti Ketut Jelantik memimpin kerajaan-kerajaan Bali dalam perlawanan total ini melawan kolonial Belanda.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1475720" y="3759327"/>
            <a:ext cx="5234940" cy="1513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4"/>
              </a:lnSpc>
            </a:pPr>
            <a:r>
              <a:rPr lang="en-US" sz="2099">
                <a:solidFill>
                  <a:srgbClr val="EAF3FA"/>
                </a:solidFill>
                <a:latin typeface="Calibri (MS)"/>
                <a:ea typeface="Calibri (MS)"/>
                <a:cs typeface="Calibri (MS)"/>
                <a:sym typeface="Calibri (MS)"/>
              </a:rPr>
              <a:t>Puputan berarti perang habis-habisan hingga titik darah penghabisan — simbol keteguhan kerajaan-kerajaan Bali mempertahankan kedaulatan dan Hak Tawan Karang.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213580" y="9710928"/>
            <a:ext cx="822960" cy="411480"/>
            <a:chOff x="0" y="0"/>
            <a:chExt cx="1097280" cy="5486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97280" cy="548640"/>
            </a:xfrm>
            <a:custGeom>
              <a:avLst/>
              <a:gdLst/>
              <a:ahLst/>
              <a:cxnLst/>
              <a:rect r="r" b="b" t="t" l="l"/>
              <a:pathLst>
                <a:path h="548640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t="0" r="-14151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097280" cy="5962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399"/>
                </a:lnSpc>
              </a:pPr>
              <a:r>
                <a:rPr lang="en-US" sz="1999">
                  <a:solidFill>
                    <a:srgbClr val="4A5A6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13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60120" y="754380"/>
            <a:ext cx="1165860" cy="1165860"/>
            <a:chOff x="0" y="0"/>
            <a:chExt cx="1554480" cy="15544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409825" y="795528"/>
            <a:ext cx="10972800" cy="417804"/>
            <a:chOff x="0" y="0"/>
            <a:chExt cx="14630400" cy="55707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30400" cy="557071"/>
            </a:xfrm>
            <a:custGeom>
              <a:avLst/>
              <a:gdLst/>
              <a:ahLst/>
              <a:cxnLst/>
              <a:rect r="r" b="b" t="t" l="l"/>
              <a:pathLst>
                <a:path h="557071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57071"/>
                  </a:lnTo>
                  <a:lnTo>
                    <a:pt x="0" y="5570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2493" r="0" b="-460979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4630400" cy="6046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9"/>
                </a:lnSpc>
              </a:pPr>
              <a:r>
                <a:rPr lang="en-US" b="true" sz="2099" spc="349">
                  <a:solidFill>
                    <a:srgbClr val="1CA9C9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PERIODE SETELAH ABAD KE-19 · KALIMANTAN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400300" y="1207008"/>
            <a:ext cx="11247120" cy="754380"/>
            <a:chOff x="0" y="0"/>
            <a:chExt cx="14996160" cy="10058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996161" cy="1005840"/>
            </a:xfrm>
            <a:custGeom>
              <a:avLst/>
              <a:gdLst/>
              <a:ahLst/>
              <a:cxnLst/>
              <a:rect r="r" b="b" t="t" l="l"/>
              <a:pathLst>
                <a:path h="1005840" w="14996161">
                  <a:moveTo>
                    <a:pt x="0" y="0"/>
                  </a:moveTo>
                  <a:lnTo>
                    <a:pt x="14996161" y="0"/>
                  </a:lnTo>
                  <a:lnTo>
                    <a:pt x="14996161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0504" r="0" b="-240504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4996160" cy="10153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500"/>
                </a:lnSpc>
              </a:pPr>
              <a:r>
                <a:rPr lang="en-US" sz="3750" b="true">
                  <a:solidFill>
                    <a:srgbClr val="0B3D66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Perang Banjar — Pangeran Antasari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186535" y="813435"/>
            <a:ext cx="3105150" cy="910590"/>
            <a:chOff x="0" y="0"/>
            <a:chExt cx="4140200" cy="12141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140200" cy="1213993"/>
            </a:xfrm>
            <a:custGeom>
              <a:avLst/>
              <a:gdLst/>
              <a:ahLst/>
              <a:cxnLst/>
              <a:rect r="r" b="b" t="t" l="l"/>
              <a:pathLst>
                <a:path h="1213993" w="4140200">
                  <a:moveTo>
                    <a:pt x="0" y="597662"/>
                  </a:moveTo>
                  <a:cubicBezTo>
                    <a:pt x="0" y="267589"/>
                    <a:pt x="267589" y="0"/>
                    <a:pt x="597662" y="0"/>
                  </a:cubicBezTo>
                  <a:lnTo>
                    <a:pt x="3542538" y="0"/>
                  </a:lnTo>
                  <a:cubicBezTo>
                    <a:pt x="3872611" y="0"/>
                    <a:pt x="4140200" y="267589"/>
                    <a:pt x="4140200" y="597662"/>
                  </a:cubicBezTo>
                  <a:lnTo>
                    <a:pt x="4140200" y="616331"/>
                  </a:lnTo>
                  <a:cubicBezTo>
                    <a:pt x="4140200" y="946404"/>
                    <a:pt x="3872611" y="1213993"/>
                    <a:pt x="3542538" y="1213993"/>
                  </a:cubicBezTo>
                  <a:lnTo>
                    <a:pt x="597662" y="1213993"/>
                  </a:lnTo>
                  <a:cubicBezTo>
                    <a:pt x="267589" y="1214120"/>
                    <a:pt x="0" y="946531"/>
                    <a:pt x="0" y="616458"/>
                  </a:cubicBezTo>
                  <a:close/>
                </a:path>
              </a:pathLst>
            </a:custGeom>
            <a:solidFill>
              <a:srgbClr val="EAF3FA"/>
            </a:solidFill>
            <a:ln w="19050" cap="sq">
              <a:solidFill>
                <a:srgbClr val="CFE3F0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4196060" y="891540"/>
            <a:ext cx="3086100" cy="891540"/>
            <a:chOff x="0" y="0"/>
            <a:chExt cx="4114800" cy="11887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114800" cy="1188720"/>
            </a:xfrm>
            <a:custGeom>
              <a:avLst/>
              <a:gdLst/>
              <a:ahLst/>
              <a:cxnLst/>
              <a:rect r="r" b="b" t="t" l="l"/>
              <a:pathLst>
                <a:path h="1188720" w="4114800">
                  <a:moveTo>
                    <a:pt x="0" y="0"/>
                  </a:moveTo>
                  <a:lnTo>
                    <a:pt x="4114800" y="0"/>
                  </a:lnTo>
                  <a:lnTo>
                    <a:pt x="411480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448" r="0" b="-17448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4114800" cy="12363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059"/>
                </a:lnSpc>
              </a:pPr>
              <a:r>
                <a:rPr lang="en-US" sz="2549" b="true">
                  <a:solidFill>
                    <a:srgbClr val="0B3D6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1859–1905</a:t>
              </a:r>
            </a:p>
          </p:txBody>
        </p:sp>
      </p:grpSp>
      <p:sp>
        <p:nvSpPr>
          <p:cNvPr name="AutoShape 18" id="18"/>
          <p:cNvSpPr/>
          <p:nvPr/>
        </p:nvSpPr>
        <p:spPr>
          <a:xfrm rot="4020">
            <a:off x="950585" y="2258378"/>
            <a:ext cx="16341100" cy="0"/>
          </a:xfrm>
          <a:prstGeom prst="line">
            <a:avLst/>
          </a:prstGeom>
          <a:ln cap="rnd" w="9525">
            <a:solidFill>
              <a:srgbClr val="CFE3F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11007090" y="2948940"/>
            <a:ext cx="6368415" cy="6309360"/>
            <a:chOff x="0" y="0"/>
            <a:chExt cx="1677278" cy="166172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677278" cy="1661725"/>
            </a:xfrm>
            <a:custGeom>
              <a:avLst/>
              <a:gdLst/>
              <a:ahLst/>
              <a:cxnLst/>
              <a:rect r="r" b="b" t="t" l="l"/>
              <a:pathLst>
                <a:path h="1661725" w="1677278">
                  <a:moveTo>
                    <a:pt x="37686" y="0"/>
                  </a:moveTo>
                  <a:lnTo>
                    <a:pt x="1639592" y="0"/>
                  </a:lnTo>
                  <a:cubicBezTo>
                    <a:pt x="1660405" y="0"/>
                    <a:pt x="1677278" y="16873"/>
                    <a:pt x="1677278" y="37686"/>
                  </a:cubicBezTo>
                  <a:lnTo>
                    <a:pt x="1677278" y="1624039"/>
                  </a:lnTo>
                  <a:cubicBezTo>
                    <a:pt x="1677278" y="1644852"/>
                    <a:pt x="1660405" y="1661725"/>
                    <a:pt x="1639592" y="1661725"/>
                  </a:cubicBezTo>
                  <a:lnTo>
                    <a:pt x="37686" y="1661725"/>
                  </a:lnTo>
                  <a:cubicBezTo>
                    <a:pt x="16873" y="1661725"/>
                    <a:pt x="0" y="1644852"/>
                    <a:pt x="0" y="1624039"/>
                  </a:cubicBezTo>
                  <a:lnTo>
                    <a:pt x="0" y="37686"/>
                  </a:lnTo>
                  <a:cubicBezTo>
                    <a:pt x="0" y="16873"/>
                    <a:pt x="16873" y="0"/>
                    <a:pt x="37686" y="0"/>
                  </a:cubicBezTo>
                  <a:close/>
                </a:path>
              </a:pathLst>
            </a:custGeom>
            <a:solidFill>
              <a:srgbClr val="0B3D66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1677278" cy="17093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1384280" y="3154680"/>
            <a:ext cx="5417820" cy="1371600"/>
            <a:chOff x="0" y="0"/>
            <a:chExt cx="7223760" cy="1828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223760" cy="1828800"/>
            </a:xfrm>
            <a:custGeom>
              <a:avLst/>
              <a:gdLst/>
              <a:ahLst/>
              <a:cxnLst/>
              <a:rect r="r" b="b" t="t" l="l"/>
              <a:pathLst>
                <a:path h="182880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965" r="0" b="-26965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7223760" cy="18478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920"/>
                </a:lnSpc>
              </a:pPr>
              <a:r>
                <a:rPr lang="en-US" sz="6600" b="true">
                  <a:solidFill>
                    <a:srgbClr val="1CA9C9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46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2618720" y="3726180"/>
            <a:ext cx="5417820" cy="685800"/>
            <a:chOff x="0" y="0"/>
            <a:chExt cx="7223760" cy="9144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7223760" cy="914400"/>
            </a:xfrm>
            <a:custGeom>
              <a:avLst/>
              <a:gdLst/>
              <a:ahLst/>
              <a:cxnLst/>
              <a:rect r="r" b="b" t="t" l="l"/>
              <a:pathLst>
                <a:path h="91440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3931" r="0" b="-103931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7223760" cy="952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spc="149">
                  <a:solidFill>
                    <a:srgbClr val="EAF3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TAHUN PERANG BANJAR</a:t>
              </a:r>
            </a:p>
          </p:txBody>
        </p:sp>
      </p:grpSp>
      <p:sp>
        <p:nvSpPr>
          <p:cNvPr name="AutoShape 28" id="28"/>
          <p:cNvSpPr/>
          <p:nvPr/>
        </p:nvSpPr>
        <p:spPr>
          <a:xfrm>
            <a:off x="11273769" y="4531042"/>
            <a:ext cx="5436875" cy="19073"/>
          </a:xfrm>
          <a:prstGeom prst="line">
            <a:avLst/>
          </a:prstGeom>
          <a:ln cap="rnd" w="9525">
            <a:solidFill>
              <a:srgbClr val="2E5A7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9" id="29"/>
          <p:cNvGrpSpPr/>
          <p:nvPr/>
        </p:nvGrpSpPr>
        <p:grpSpPr>
          <a:xfrm rot="0">
            <a:off x="11292823" y="4840628"/>
            <a:ext cx="5417820" cy="480060"/>
            <a:chOff x="0" y="0"/>
            <a:chExt cx="7223760" cy="64008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223760" cy="640080"/>
            </a:xfrm>
            <a:custGeom>
              <a:avLst/>
              <a:gdLst/>
              <a:ahLst/>
              <a:cxnLst/>
              <a:rect r="r" b="b" t="t" l="l"/>
              <a:pathLst>
                <a:path h="640080" w="7223760">
                  <a:moveTo>
                    <a:pt x="0" y="0"/>
                  </a:moveTo>
                  <a:lnTo>
                    <a:pt x="7223760" y="0"/>
                  </a:lnTo>
                  <a:lnTo>
                    <a:pt x="72237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9902" r="0" b="-169902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47625"/>
              <a:ext cx="722376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Gelar Kehormatan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784668" y="108412"/>
            <a:ext cx="533785" cy="533785"/>
            <a:chOff x="0" y="0"/>
            <a:chExt cx="1554480" cy="155448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182703" y="620486"/>
            <a:ext cx="767888" cy="767888"/>
            <a:chOff x="0" y="0"/>
            <a:chExt cx="1554480" cy="155448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5544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1554480">
                  <a:moveTo>
                    <a:pt x="0" y="777240"/>
                  </a:moveTo>
                  <a:cubicBezTo>
                    <a:pt x="0" y="347980"/>
                    <a:pt x="347980" y="0"/>
                    <a:pt x="777240" y="0"/>
                  </a:cubicBezTo>
                  <a:cubicBezTo>
                    <a:pt x="1206500" y="0"/>
                    <a:pt x="1554480" y="347980"/>
                    <a:pt x="1554480" y="777240"/>
                  </a:cubicBezTo>
                  <a:cubicBezTo>
                    <a:pt x="1554480" y="1206500"/>
                    <a:pt x="1206500" y="1554480"/>
                    <a:pt x="777240" y="1554480"/>
                  </a:cubicBezTo>
                  <a:cubicBezTo>
                    <a:pt x="347980" y="1554480"/>
                    <a:pt x="0" y="1206500"/>
                    <a:pt x="0" y="77724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sp>
        <p:nvSpPr>
          <p:cNvPr name="AutoShape 36" id="36"/>
          <p:cNvSpPr/>
          <p:nvPr/>
        </p:nvSpPr>
        <p:spPr>
          <a:xfrm>
            <a:off x="249174" y="9916668"/>
            <a:ext cx="16964406" cy="0"/>
          </a:xfrm>
          <a:prstGeom prst="line">
            <a:avLst/>
          </a:prstGeom>
          <a:ln cap="flat" w="57150">
            <a:solidFill>
              <a:srgbClr val="76A8C9"/>
            </a:solidFill>
            <a:prstDash val="solid"/>
            <a:headEnd type="diamond" len="lg" w="lg"/>
            <a:tailEnd type="diamond" len="lg" w="lg"/>
          </a:ln>
        </p:spPr>
      </p:sp>
      <p:grpSp>
        <p:nvGrpSpPr>
          <p:cNvPr name="Group 37" id="37"/>
          <p:cNvGrpSpPr/>
          <p:nvPr/>
        </p:nvGrpSpPr>
        <p:grpSpPr>
          <a:xfrm rot="0">
            <a:off x="11237595" y="6692288"/>
            <a:ext cx="5975985" cy="2412676"/>
            <a:chOff x="0" y="0"/>
            <a:chExt cx="1573922" cy="63543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573922" cy="635437"/>
            </a:xfrm>
            <a:custGeom>
              <a:avLst/>
              <a:gdLst/>
              <a:ahLst/>
              <a:cxnLst/>
              <a:rect r="r" b="b" t="t" l="l"/>
              <a:pathLst>
                <a:path h="635437" w="1573922">
                  <a:moveTo>
                    <a:pt x="23319" y="0"/>
                  </a:moveTo>
                  <a:lnTo>
                    <a:pt x="1550603" y="0"/>
                  </a:lnTo>
                  <a:cubicBezTo>
                    <a:pt x="1556787" y="0"/>
                    <a:pt x="1562719" y="2457"/>
                    <a:pt x="1567092" y="6830"/>
                  </a:cubicBezTo>
                  <a:cubicBezTo>
                    <a:pt x="1571465" y="11203"/>
                    <a:pt x="1573922" y="17134"/>
                    <a:pt x="1573922" y="23319"/>
                  </a:cubicBezTo>
                  <a:lnTo>
                    <a:pt x="1573922" y="612118"/>
                  </a:lnTo>
                  <a:cubicBezTo>
                    <a:pt x="1573922" y="624997"/>
                    <a:pt x="1563482" y="635437"/>
                    <a:pt x="1550603" y="635437"/>
                  </a:cubicBezTo>
                  <a:lnTo>
                    <a:pt x="23319" y="635437"/>
                  </a:lnTo>
                  <a:cubicBezTo>
                    <a:pt x="10440" y="635437"/>
                    <a:pt x="0" y="624997"/>
                    <a:pt x="0" y="612118"/>
                  </a:cubicBezTo>
                  <a:lnTo>
                    <a:pt x="0" y="23319"/>
                  </a:lnTo>
                  <a:cubicBezTo>
                    <a:pt x="0" y="10440"/>
                    <a:pt x="10440" y="0"/>
                    <a:pt x="23319" y="0"/>
                  </a:cubicBezTo>
                  <a:close/>
                </a:path>
              </a:pathLst>
            </a:custGeom>
            <a:solidFill>
              <a:srgbClr val="0C3353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47625"/>
              <a:ext cx="1573922" cy="6830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11384280" y="6920253"/>
            <a:ext cx="1740642" cy="1939239"/>
          </a:xfrm>
          <a:custGeom>
            <a:avLst/>
            <a:gdLst/>
            <a:ahLst/>
            <a:cxnLst/>
            <a:rect r="r" b="b" t="t" l="l"/>
            <a:pathLst>
              <a:path h="1939239" w="1740642">
                <a:moveTo>
                  <a:pt x="0" y="0"/>
                </a:moveTo>
                <a:lnTo>
                  <a:pt x="1740642" y="0"/>
                </a:lnTo>
                <a:lnTo>
                  <a:pt x="1740642" y="1939239"/>
                </a:lnTo>
                <a:lnTo>
                  <a:pt x="0" y="19392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AutoShape 41" id="41"/>
          <p:cNvSpPr/>
          <p:nvPr/>
        </p:nvSpPr>
        <p:spPr>
          <a:xfrm flipV="true">
            <a:off x="13349288" y="7204761"/>
            <a:ext cx="0" cy="1459471"/>
          </a:xfrm>
          <a:prstGeom prst="line">
            <a:avLst/>
          </a:prstGeom>
          <a:ln cap="rnd" w="66675">
            <a:solidFill>
              <a:srgbClr val="2E5A7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2" id="42"/>
          <p:cNvSpPr/>
          <p:nvPr/>
        </p:nvSpPr>
        <p:spPr>
          <a:xfrm flipH="false" flipV="false" rot="0">
            <a:off x="13743559" y="6827139"/>
            <a:ext cx="3317927" cy="2145411"/>
          </a:xfrm>
          <a:custGeom>
            <a:avLst/>
            <a:gdLst/>
            <a:ahLst/>
            <a:cxnLst/>
            <a:rect r="r" b="b" t="t" l="l"/>
            <a:pathLst>
              <a:path h="2145411" w="3317927">
                <a:moveTo>
                  <a:pt x="0" y="0"/>
                </a:moveTo>
                <a:lnTo>
                  <a:pt x="3317927" y="0"/>
                </a:lnTo>
                <a:lnTo>
                  <a:pt x="3317927" y="2145411"/>
                </a:lnTo>
                <a:lnTo>
                  <a:pt x="0" y="21454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963" t="0" r="-3437" b="0"/>
            </a:stretch>
          </a:blipFill>
        </p:spPr>
      </p:sp>
      <p:sp>
        <p:nvSpPr>
          <p:cNvPr name="TextBox 43" id="43"/>
          <p:cNvSpPr txBox="true"/>
          <p:nvPr/>
        </p:nvSpPr>
        <p:spPr>
          <a:xfrm rot="0">
            <a:off x="1051560" y="2615565"/>
            <a:ext cx="9281160" cy="4702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Dipicu oleh monopoli perdagangan Belanda yang merugikan pedagang pribumi, beban pajak dan kerja rodi yang berat, serta intervensi Belanda dalam urusan internal Kerajaan Banjar.</a:t>
            </a:r>
          </a:p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Pangeran Antasari, sepupu Pangeran Hidayatullah, memimpin rakyat dalam berkali-kali serangan terhadap Belanda.</a:t>
            </a:r>
          </a:p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Pasukannya berhasil menyerang pos-pos pertahanan dan Benteng Tabanio milik Belanda, bahkan menenggelamkan sejumlah kapal Belanda.</a:t>
            </a:r>
          </a:p>
          <a:p>
            <a:pPr algn="l" marL="475057" indent="-237528" lvl="1">
              <a:lnSpc>
                <a:spcPts val="3694"/>
              </a:lnSpc>
              <a:buFont typeface="Arial"/>
              <a:buChar char="•"/>
            </a:pPr>
            <a:r>
              <a:rPr lang="en-US" sz="2624">
                <a:solidFill>
                  <a:srgbClr val="4A5A68"/>
                </a:solidFill>
                <a:latin typeface="Calibri (MS)"/>
                <a:ea typeface="Calibri (MS)"/>
                <a:cs typeface="Calibri (MS)"/>
                <a:sym typeface="Calibri (MS)"/>
              </a:rPr>
              <a:t>Atas jasanya, para pengikutnya memberikan gelar Panembahan Amiruddin Khalifatul Mukminin.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1292823" y="5349263"/>
            <a:ext cx="5962466" cy="1142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4"/>
              </a:lnSpc>
            </a:pPr>
            <a:r>
              <a:rPr lang="en-US" sz="2099">
                <a:solidFill>
                  <a:srgbClr val="EAF3FA"/>
                </a:solidFill>
                <a:latin typeface="Calibri (MS)"/>
                <a:ea typeface="Calibri (MS)"/>
                <a:cs typeface="Calibri (MS)"/>
                <a:sym typeface="Calibri (MS)"/>
              </a:rPr>
              <a:t>Panembahan Amiruddin Khalifatul Mukminin — gelar yang diberikan para pengikut Pangeran Antasari atas kepemimpinannya dalam Perang Banjar.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2A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79033" y="9258300"/>
            <a:ext cx="23539770" cy="3259687"/>
            <a:chOff x="0" y="0"/>
            <a:chExt cx="31386360" cy="43462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211886" cy="4346249"/>
            </a:xfrm>
            <a:custGeom>
              <a:avLst/>
              <a:gdLst/>
              <a:ahLst/>
              <a:cxnLst/>
              <a:rect r="r" b="b" t="t" l="l"/>
              <a:pathLst>
                <a:path h="4346249" w="19211886">
                  <a:moveTo>
                    <a:pt x="0" y="0"/>
                  </a:moveTo>
                  <a:lnTo>
                    <a:pt x="19211886" y="0"/>
                  </a:lnTo>
                  <a:lnTo>
                    <a:pt x="19211886" y="4346249"/>
                  </a:lnTo>
                  <a:lnTo>
                    <a:pt x="0" y="43462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35556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2575457" y="0"/>
              <a:ext cx="18810903" cy="4346249"/>
            </a:xfrm>
            <a:custGeom>
              <a:avLst/>
              <a:gdLst/>
              <a:ahLst/>
              <a:cxnLst/>
              <a:rect r="r" b="b" t="t" l="l"/>
              <a:pathLst>
                <a:path h="4346249" w="18810903">
                  <a:moveTo>
                    <a:pt x="0" y="0"/>
                  </a:moveTo>
                  <a:lnTo>
                    <a:pt x="18810903" y="0"/>
                  </a:lnTo>
                  <a:lnTo>
                    <a:pt x="18810903" y="4346249"/>
                  </a:lnTo>
                  <a:lnTo>
                    <a:pt x="0" y="43462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131" t="0" r="0" b="-35556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-2468880" y="-2194560"/>
            <a:ext cx="6309360" cy="6309360"/>
            <a:chOff x="0" y="0"/>
            <a:chExt cx="8412480" cy="84124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412480" cy="8412480"/>
            </a:xfrm>
            <a:custGeom>
              <a:avLst/>
              <a:gdLst/>
              <a:ahLst/>
              <a:cxnLst/>
              <a:rect r="r" b="b" t="t" l="l"/>
              <a:pathLst>
                <a:path h="8412480" w="8412480">
                  <a:moveTo>
                    <a:pt x="0" y="4206240"/>
                  </a:moveTo>
                  <a:cubicBezTo>
                    <a:pt x="0" y="1883156"/>
                    <a:pt x="1883156" y="0"/>
                    <a:pt x="4206240" y="0"/>
                  </a:cubicBezTo>
                  <a:cubicBezTo>
                    <a:pt x="6529325" y="0"/>
                    <a:pt x="8412480" y="1883156"/>
                    <a:pt x="8412480" y="4206240"/>
                  </a:cubicBezTo>
                  <a:cubicBezTo>
                    <a:pt x="8412480" y="6529325"/>
                    <a:pt x="6529324" y="8412480"/>
                    <a:pt x="4206240" y="8412480"/>
                  </a:cubicBezTo>
                  <a:cubicBezTo>
                    <a:pt x="1883156" y="8412480"/>
                    <a:pt x="0" y="6529324"/>
                    <a:pt x="0" y="4206240"/>
                  </a:cubicBezTo>
                  <a:close/>
                </a:path>
              </a:pathLst>
            </a:custGeom>
            <a:solidFill>
              <a:srgbClr val="0B3D66">
                <a:alpha val="30196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34440" y="960120"/>
            <a:ext cx="1303020" cy="1303020"/>
            <a:chOff x="0" y="0"/>
            <a:chExt cx="1737360" cy="17373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37360" cy="1737360"/>
            </a:xfrm>
            <a:custGeom>
              <a:avLst/>
              <a:gdLst/>
              <a:ahLst/>
              <a:cxnLst/>
              <a:rect r="r" b="b" t="t" l="l"/>
              <a:pathLst>
                <a:path h="1737360" w="1737360">
                  <a:moveTo>
                    <a:pt x="0" y="868680"/>
                  </a:moveTo>
                  <a:cubicBezTo>
                    <a:pt x="0" y="388874"/>
                    <a:pt x="388874" y="0"/>
                    <a:pt x="868680" y="0"/>
                  </a:cubicBezTo>
                  <a:cubicBezTo>
                    <a:pt x="1348486" y="0"/>
                    <a:pt x="1737360" y="388874"/>
                    <a:pt x="1737360" y="868680"/>
                  </a:cubicBezTo>
                  <a:cubicBezTo>
                    <a:pt x="1737360" y="1348486"/>
                    <a:pt x="1348486" y="1737360"/>
                    <a:pt x="868680" y="1737360"/>
                  </a:cubicBezTo>
                  <a:cubicBezTo>
                    <a:pt x="388874" y="1737360"/>
                    <a:pt x="0" y="1348486"/>
                    <a:pt x="0" y="868680"/>
                  </a:cubicBezTo>
                  <a:close/>
                </a:path>
              </a:pathLst>
            </a:custGeom>
            <a:solidFill>
              <a:srgbClr val="1CA9C9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527620" y="1253300"/>
            <a:ext cx="716661" cy="716661"/>
            <a:chOff x="0" y="0"/>
            <a:chExt cx="955548" cy="955548"/>
          </a:xfrm>
        </p:grpSpPr>
        <p:sp>
          <p:nvSpPr>
            <p:cNvPr name="Freeform 10" id="10" descr="/home/claude/ppt/icon_scroll.png"/>
            <p:cNvSpPr/>
            <p:nvPr/>
          </p:nvSpPr>
          <p:spPr>
            <a:xfrm flipH="false" flipV="false" rot="0">
              <a:off x="0" y="0"/>
              <a:ext cx="955548" cy="955548"/>
            </a:xfrm>
            <a:custGeom>
              <a:avLst/>
              <a:gdLst/>
              <a:ahLst/>
              <a:cxnLst/>
              <a:rect r="r" b="b" t="t" l="l"/>
              <a:pathLst>
                <a:path h="955548" w="955548">
                  <a:moveTo>
                    <a:pt x="0" y="0"/>
                  </a:moveTo>
                  <a:lnTo>
                    <a:pt x="955548" y="0"/>
                  </a:lnTo>
                  <a:lnTo>
                    <a:pt x="955548" y="955548"/>
                  </a:lnTo>
                  <a:lnTo>
                    <a:pt x="0" y="955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234440" y="2537460"/>
            <a:ext cx="10972800" cy="480060"/>
            <a:chOff x="0" y="0"/>
            <a:chExt cx="14630400" cy="6400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630400" cy="640080"/>
            </a:xfrm>
            <a:custGeom>
              <a:avLst/>
              <a:gdLst/>
              <a:ahLst/>
              <a:cxnLst/>
              <a:rect r="r" b="b" t="t" l="l"/>
              <a:pathLst>
                <a:path h="64008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95372" r="0" b="-395372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14630400" cy="6877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b="true" sz="1950" spc="300">
                  <a:solidFill>
                    <a:srgbClr val="1CA9C9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KESIMPULAN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234440" y="3086100"/>
            <a:ext cx="14813280" cy="1920240"/>
            <a:chOff x="0" y="0"/>
            <a:chExt cx="19751040" cy="256032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9751039" cy="2560320"/>
            </a:xfrm>
            <a:custGeom>
              <a:avLst/>
              <a:gdLst/>
              <a:ahLst/>
              <a:cxnLst/>
              <a:rect r="r" b="b" t="t" l="l"/>
              <a:pathLst>
                <a:path h="2560320" w="19751039">
                  <a:moveTo>
                    <a:pt x="0" y="0"/>
                  </a:moveTo>
                  <a:lnTo>
                    <a:pt x="19751039" y="0"/>
                  </a:lnTo>
                  <a:lnTo>
                    <a:pt x="19751039" y="2560320"/>
                  </a:lnTo>
                  <a:lnTo>
                    <a:pt x="0" y="256032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00313" r="0" b="-100313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19751040" cy="25793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Dari Perlawanan Daerah</a:t>
              </a:r>
            </a:p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menuju Kesadaran Kebangsaan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34440" y="8298180"/>
            <a:ext cx="754380" cy="754380"/>
            <a:chOff x="0" y="0"/>
            <a:chExt cx="1005840" cy="10058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502920"/>
                  </a:moveTo>
                  <a:cubicBezTo>
                    <a:pt x="0" y="225171"/>
                    <a:pt x="225171" y="0"/>
                    <a:pt x="502920" y="0"/>
                  </a:cubicBezTo>
                  <a:cubicBezTo>
                    <a:pt x="780669" y="0"/>
                    <a:pt x="1005840" y="225171"/>
                    <a:pt x="1005840" y="502920"/>
                  </a:cubicBezTo>
                  <a:cubicBezTo>
                    <a:pt x="1005840" y="780669"/>
                    <a:pt x="780669" y="1005840"/>
                    <a:pt x="502920" y="1005840"/>
                  </a:cubicBezTo>
                  <a:cubicBezTo>
                    <a:pt x="225171" y="1005840"/>
                    <a:pt x="0" y="780669"/>
                    <a:pt x="0" y="502920"/>
                  </a:cubicBezTo>
                  <a:close/>
                </a:path>
              </a:pathLst>
            </a:custGeom>
            <a:solidFill>
              <a:srgbClr val="0B3D66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404176" y="8467916"/>
            <a:ext cx="414909" cy="414909"/>
            <a:chOff x="0" y="0"/>
            <a:chExt cx="553212" cy="553212"/>
          </a:xfrm>
        </p:grpSpPr>
        <p:sp>
          <p:nvSpPr>
            <p:cNvPr name="Freeform 20" id="20" descr="/home/claude/ppt/icon_swords.png"/>
            <p:cNvSpPr/>
            <p:nvPr/>
          </p:nvSpPr>
          <p:spPr>
            <a:xfrm flipH="false" flipV="false" rot="0">
              <a:off x="0" y="0"/>
              <a:ext cx="553212" cy="553212"/>
            </a:xfrm>
            <a:custGeom>
              <a:avLst/>
              <a:gdLst/>
              <a:ahLst/>
              <a:cxnLst/>
              <a:rect r="r" b="b" t="t" l="l"/>
              <a:pathLst>
                <a:path h="553212" w="553212">
                  <a:moveTo>
                    <a:pt x="0" y="0"/>
                  </a:moveTo>
                  <a:lnTo>
                    <a:pt x="553212" y="0"/>
                  </a:lnTo>
                  <a:lnTo>
                    <a:pt x="553212" y="553212"/>
                  </a:lnTo>
                  <a:lnTo>
                    <a:pt x="0" y="553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2194560" y="8298180"/>
            <a:ext cx="3703320" cy="754380"/>
            <a:chOff x="0" y="0"/>
            <a:chExt cx="4937760" cy="100584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937760" cy="1005840"/>
            </a:xfrm>
            <a:custGeom>
              <a:avLst/>
              <a:gdLst/>
              <a:ahLst/>
              <a:cxnLst/>
              <a:rect r="r" b="b" t="t" l="l"/>
              <a:pathLst>
                <a:path h="1005840" w="4937760">
                  <a:moveTo>
                    <a:pt x="0" y="0"/>
                  </a:moveTo>
                  <a:lnTo>
                    <a:pt x="4937760" y="0"/>
                  </a:lnTo>
                  <a:lnTo>
                    <a:pt x="493776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45653" r="0" b="-45653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4937760" cy="10629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54"/>
                </a:lnSpc>
              </a:pPr>
              <a:r>
                <a:rPr lang="en-US" sz="1849">
                  <a:solidFill>
                    <a:srgbClr val="EAF3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Perlawanan bersenjata</a:t>
              </a:r>
            </a:p>
            <a:p>
              <a:pPr algn="l">
                <a:lnSpc>
                  <a:spcPts val="2354"/>
                </a:lnSpc>
              </a:pPr>
              <a:r>
                <a:rPr lang="en-US" sz="1849">
                  <a:solidFill>
                    <a:srgbClr val="EAF3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lokal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6240780" y="8298180"/>
            <a:ext cx="754380" cy="754380"/>
            <a:chOff x="0" y="0"/>
            <a:chExt cx="1005840" cy="100584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502920"/>
                  </a:moveTo>
                  <a:cubicBezTo>
                    <a:pt x="0" y="225171"/>
                    <a:pt x="225171" y="0"/>
                    <a:pt x="502920" y="0"/>
                  </a:cubicBezTo>
                  <a:cubicBezTo>
                    <a:pt x="780669" y="0"/>
                    <a:pt x="1005840" y="225171"/>
                    <a:pt x="1005840" y="502920"/>
                  </a:cubicBezTo>
                  <a:cubicBezTo>
                    <a:pt x="1005840" y="780669"/>
                    <a:pt x="780669" y="1005840"/>
                    <a:pt x="502920" y="1005840"/>
                  </a:cubicBezTo>
                  <a:cubicBezTo>
                    <a:pt x="225171" y="1005840"/>
                    <a:pt x="0" y="780669"/>
                    <a:pt x="0" y="502920"/>
                  </a:cubicBezTo>
                  <a:close/>
                </a:path>
              </a:pathLst>
            </a:custGeom>
            <a:solidFill>
              <a:srgbClr val="0B3D66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6410516" y="8467916"/>
            <a:ext cx="414909" cy="414909"/>
            <a:chOff x="0" y="0"/>
            <a:chExt cx="553212" cy="553212"/>
          </a:xfrm>
        </p:grpSpPr>
        <p:sp>
          <p:nvSpPr>
            <p:cNvPr name="Freeform 27" id="27" descr="/home/claude/ppt/icon_flag.png"/>
            <p:cNvSpPr/>
            <p:nvPr/>
          </p:nvSpPr>
          <p:spPr>
            <a:xfrm flipH="false" flipV="false" rot="0">
              <a:off x="0" y="0"/>
              <a:ext cx="553212" cy="553212"/>
            </a:xfrm>
            <a:custGeom>
              <a:avLst/>
              <a:gdLst/>
              <a:ahLst/>
              <a:cxnLst/>
              <a:rect r="r" b="b" t="t" l="l"/>
              <a:pathLst>
                <a:path h="553212" w="553212">
                  <a:moveTo>
                    <a:pt x="0" y="0"/>
                  </a:moveTo>
                  <a:lnTo>
                    <a:pt x="553212" y="0"/>
                  </a:lnTo>
                  <a:lnTo>
                    <a:pt x="553212" y="553212"/>
                  </a:lnTo>
                  <a:lnTo>
                    <a:pt x="0" y="553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7200900" y="8298180"/>
            <a:ext cx="3703320" cy="754380"/>
            <a:chOff x="0" y="0"/>
            <a:chExt cx="4937760" cy="100584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937760" cy="1005840"/>
            </a:xfrm>
            <a:custGeom>
              <a:avLst/>
              <a:gdLst/>
              <a:ahLst/>
              <a:cxnLst/>
              <a:rect r="r" b="b" t="t" l="l"/>
              <a:pathLst>
                <a:path h="1005840" w="4937760">
                  <a:moveTo>
                    <a:pt x="0" y="0"/>
                  </a:moveTo>
                  <a:lnTo>
                    <a:pt x="4937760" y="0"/>
                  </a:lnTo>
                  <a:lnTo>
                    <a:pt x="493776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45653" r="0" b="-45653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57150"/>
              <a:ext cx="4937760" cy="10629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54"/>
                </a:lnSpc>
              </a:pPr>
              <a:r>
                <a:rPr lang="en-US" sz="1849">
                  <a:solidFill>
                    <a:srgbClr val="EAF3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Devide et impera</a:t>
              </a:r>
            </a:p>
            <a:p>
              <a:pPr algn="l">
                <a:lnSpc>
                  <a:spcPts val="2354"/>
                </a:lnSpc>
              </a:pPr>
              <a:r>
                <a:rPr lang="en-US" sz="1849">
                  <a:solidFill>
                    <a:srgbClr val="EAF3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Belanda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2207240" y="8298180"/>
            <a:ext cx="3703320" cy="754380"/>
            <a:chOff x="0" y="0"/>
            <a:chExt cx="4937760" cy="100584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937760" cy="1005840"/>
            </a:xfrm>
            <a:custGeom>
              <a:avLst/>
              <a:gdLst/>
              <a:ahLst/>
              <a:cxnLst/>
              <a:rect r="r" b="b" t="t" l="l"/>
              <a:pathLst>
                <a:path h="1005840" w="4937760">
                  <a:moveTo>
                    <a:pt x="0" y="0"/>
                  </a:moveTo>
                  <a:lnTo>
                    <a:pt x="4937760" y="0"/>
                  </a:lnTo>
                  <a:lnTo>
                    <a:pt x="493776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45653" r="0" b="-45653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57150"/>
              <a:ext cx="4937760" cy="10629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54"/>
                </a:lnSpc>
              </a:pPr>
              <a:r>
                <a:rPr lang="en-US" sz="1849">
                  <a:solidFill>
                    <a:srgbClr val="EAF3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Fondasi kesadaran</a:t>
              </a:r>
            </a:p>
            <a:p>
              <a:pPr algn="l">
                <a:lnSpc>
                  <a:spcPts val="2354"/>
                </a:lnSpc>
              </a:pPr>
              <a:r>
                <a:rPr lang="en-US" sz="1849">
                  <a:solidFill>
                    <a:srgbClr val="EAF3F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kebangsaan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1247120" y="8298180"/>
            <a:ext cx="754380" cy="754380"/>
            <a:chOff x="0" y="0"/>
            <a:chExt cx="1005840" cy="1005840"/>
          </a:xfrm>
        </p:grpSpPr>
        <p:grpSp>
          <p:nvGrpSpPr>
            <p:cNvPr name="Group 35" id="35"/>
            <p:cNvGrpSpPr/>
            <p:nvPr/>
          </p:nvGrpSpPr>
          <p:grpSpPr>
            <a:xfrm rot="0">
              <a:off x="0" y="0"/>
              <a:ext cx="1005840" cy="1005840"/>
              <a:chOff x="0" y="0"/>
              <a:chExt cx="1005840" cy="1005840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1005840" cy="1005840"/>
              </a:xfrm>
              <a:custGeom>
                <a:avLst/>
                <a:gdLst/>
                <a:ahLst/>
                <a:cxnLst/>
                <a:rect r="r" b="b" t="t" l="l"/>
                <a:pathLst>
                  <a:path h="1005840" w="1005840">
                    <a:moveTo>
                      <a:pt x="0" y="502920"/>
                    </a:moveTo>
                    <a:cubicBezTo>
                      <a:pt x="0" y="225171"/>
                      <a:pt x="225171" y="0"/>
                      <a:pt x="502920" y="0"/>
                    </a:cubicBezTo>
                    <a:cubicBezTo>
                      <a:pt x="780669" y="0"/>
                      <a:pt x="1005840" y="225171"/>
                      <a:pt x="1005840" y="502920"/>
                    </a:cubicBezTo>
                    <a:cubicBezTo>
                      <a:pt x="1005840" y="780669"/>
                      <a:pt x="780669" y="1005840"/>
                      <a:pt x="502920" y="1005840"/>
                    </a:cubicBezTo>
                    <a:cubicBezTo>
                      <a:pt x="225171" y="1005840"/>
                      <a:pt x="0" y="780669"/>
                      <a:pt x="0" y="502920"/>
                    </a:cubicBezTo>
                    <a:close/>
                  </a:path>
                </a:pathLst>
              </a:custGeom>
              <a:solidFill>
                <a:srgbClr val="EAF3FA"/>
              </a:solidFill>
            </p:spPr>
          </p:sp>
        </p:grpSp>
        <p:sp>
          <p:nvSpPr>
            <p:cNvPr name="Freeform 37" id="37"/>
            <p:cNvSpPr/>
            <p:nvPr/>
          </p:nvSpPr>
          <p:spPr>
            <a:xfrm flipH="false" flipV="false" rot="0">
              <a:off x="38100" y="36275"/>
              <a:ext cx="933291" cy="933291"/>
            </a:xfrm>
            <a:custGeom>
              <a:avLst/>
              <a:gdLst/>
              <a:ahLst/>
              <a:cxnLst/>
              <a:rect r="r" b="b" t="t" l="l"/>
              <a:pathLst>
                <a:path h="933291" w="933291">
                  <a:moveTo>
                    <a:pt x="0" y="0"/>
                  </a:moveTo>
                  <a:lnTo>
                    <a:pt x="933291" y="0"/>
                  </a:lnTo>
                  <a:lnTo>
                    <a:pt x="933291" y="933290"/>
                  </a:lnTo>
                  <a:lnTo>
                    <a:pt x="0" y="9332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38" id="38"/>
          <p:cNvSpPr txBox="true"/>
          <p:nvPr/>
        </p:nvSpPr>
        <p:spPr>
          <a:xfrm rot="0">
            <a:off x="1325880" y="5349240"/>
            <a:ext cx="11612880" cy="1714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2250">
                <a:solidFill>
                  <a:srgbClr val="EAF3FA"/>
                </a:solidFill>
                <a:latin typeface="Calibri (MS)"/>
                <a:ea typeface="Calibri (MS)"/>
                <a:cs typeface="Calibri (MS)"/>
                <a:sym typeface="Calibri (MS)"/>
              </a:rPr>
              <a:t>Perlawanan rakyat Indonesia dari Sumatera hingga Sulawesi menunjukkan pola yang serupa: perjuangan lokal yang gigih namun rentan terhadap politik devide et impera Belanda. </a:t>
            </a:r>
          </a:p>
          <a:p>
            <a:pPr algn="l">
              <a:lnSpc>
                <a:spcPts val="3300"/>
              </a:lnSpc>
            </a:pPr>
            <a:r>
              <a:rPr lang="en-US" sz="2250">
                <a:solidFill>
                  <a:srgbClr val="EAF3FA"/>
                </a:solidFill>
                <a:latin typeface="Calibri (MS)"/>
                <a:ea typeface="Calibri (MS)"/>
                <a:cs typeface="Calibri (MS)"/>
                <a:sym typeface="Calibri (MS)"/>
              </a:rPr>
              <a:t>Kegagalan bersatu antardaerah menjadi pelajaran penting yang kelak melahirkan kesadaran perjuangan nasional yang lebih terorganisir pada abad ke-20.</a:t>
            </a:r>
          </a:p>
        </p:txBody>
      </p:sp>
      <p:grpSp>
        <p:nvGrpSpPr>
          <p:cNvPr name="Group 39" id="39"/>
          <p:cNvGrpSpPr/>
          <p:nvPr/>
        </p:nvGrpSpPr>
        <p:grpSpPr>
          <a:xfrm rot="0">
            <a:off x="6172200" y="8298180"/>
            <a:ext cx="754380" cy="754380"/>
            <a:chOff x="0" y="0"/>
            <a:chExt cx="1005840" cy="1005840"/>
          </a:xfrm>
        </p:grpSpPr>
        <p:grpSp>
          <p:nvGrpSpPr>
            <p:cNvPr name="Group 40" id="40"/>
            <p:cNvGrpSpPr/>
            <p:nvPr/>
          </p:nvGrpSpPr>
          <p:grpSpPr>
            <a:xfrm rot="0">
              <a:off x="0" y="0"/>
              <a:ext cx="1005840" cy="1005840"/>
              <a:chOff x="0" y="0"/>
              <a:chExt cx="1005840" cy="1005840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1005840" cy="1005840"/>
              </a:xfrm>
              <a:custGeom>
                <a:avLst/>
                <a:gdLst/>
                <a:ahLst/>
                <a:cxnLst/>
                <a:rect r="r" b="b" t="t" l="l"/>
                <a:pathLst>
                  <a:path h="1005840" w="1005840">
                    <a:moveTo>
                      <a:pt x="0" y="502920"/>
                    </a:moveTo>
                    <a:cubicBezTo>
                      <a:pt x="0" y="225171"/>
                      <a:pt x="225171" y="0"/>
                      <a:pt x="502920" y="0"/>
                    </a:cubicBezTo>
                    <a:cubicBezTo>
                      <a:pt x="780669" y="0"/>
                      <a:pt x="1005840" y="225171"/>
                      <a:pt x="1005840" y="502920"/>
                    </a:cubicBezTo>
                    <a:cubicBezTo>
                      <a:pt x="1005840" y="780669"/>
                      <a:pt x="780669" y="1005840"/>
                      <a:pt x="502920" y="1005840"/>
                    </a:cubicBezTo>
                    <a:cubicBezTo>
                      <a:pt x="225171" y="1005840"/>
                      <a:pt x="0" y="780669"/>
                      <a:pt x="0" y="502920"/>
                    </a:cubicBezTo>
                    <a:close/>
                  </a:path>
                </a:pathLst>
              </a:custGeom>
              <a:solidFill>
                <a:srgbClr val="EAF3FA"/>
              </a:solidFill>
            </p:spPr>
          </p:sp>
        </p:grpSp>
        <p:sp>
          <p:nvSpPr>
            <p:cNvPr name="Freeform 42" id="42"/>
            <p:cNvSpPr/>
            <p:nvPr/>
          </p:nvSpPr>
          <p:spPr>
            <a:xfrm flipH="false" flipV="false" rot="0">
              <a:off x="38100" y="36275"/>
              <a:ext cx="933291" cy="933291"/>
            </a:xfrm>
            <a:custGeom>
              <a:avLst/>
              <a:gdLst/>
              <a:ahLst/>
              <a:cxnLst/>
              <a:rect r="r" b="b" t="t" l="l"/>
              <a:pathLst>
                <a:path h="933291" w="933291">
                  <a:moveTo>
                    <a:pt x="0" y="0"/>
                  </a:moveTo>
                  <a:lnTo>
                    <a:pt x="933291" y="0"/>
                  </a:lnTo>
                  <a:lnTo>
                    <a:pt x="933291" y="933290"/>
                  </a:lnTo>
                  <a:lnTo>
                    <a:pt x="0" y="9332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3" id="43"/>
          <p:cNvGrpSpPr/>
          <p:nvPr/>
        </p:nvGrpSpPr>
        <p:grpSpPr>
          <a:xfrm rot="0">
            <a:off x="1097280" y="8298180"/>
            <a:ext cx="754380" cy="754380"/>
            <a:chOff x="0" y="0"/>
            <a:chExt cx="1005840" cy="1005840"/>
          </a:xfrm>
        </p:grpSpPr>
        <p:grpSp>
          <p:nvGrpSpPr>
            <p:cNvPr name="Group 44" id="44"/>
            <p:cNvGrpSpPr/>
            <p:nvPr/>
          </p:nvGrpSpPr>
          <p:grpSpPr>
            <a:xfrm rot="0">
              <a:off x="0" y="0"/>
              <a:ext cx="1005840" cy="1005840"/>
              <a:chOff x="0" y="0"/>
              <a:chExt cx="1005840" cy="1005840"/>
            </a:xfrm>
          </p:grpSpPr>
          <p:sp>
            <p:nvSpPr>
              <p:cNvPr name="Freeform 45" id="45"/>
              <p:cNvSpPr/>
              <p:nvPr/>
            </p:nvSpPr>
            <p:spPr>
              <a:xfrm flipH="false" flipV="false" rot="0">
                <a:off x="0" y="0"/>
                <a:ext cx="1005840" cy="1005840"/>
              </a:xfrm>
              <a:custGeom>
                <a:avLst/>
                <a:gdLst/>
                <a:ahLst/>
                <a:cxnLst/>
                <a:rect r="r" b="b" t="t" l="l"/>
                <a:pathLst>
                  <a:path h="1005840" w="1005840">
                    <a:moveTo>
                      <a:pt x="0" y="502920"/>
                    </a:moveTo>
                    <a:cubicBezTo>
                      <a:pt x="0" y="225171"/>
                      <a:pt x="225171" y="0"/>
                      <a:pt x="502920" y="0"/>
                    </a:cubicBezTo>
                    <a:cubicBezTo>
                      <a:pt x="780669" y="0"/>
                      <a:pt x="1005840" y="225171"/>
                      <a:pt x="1005840" y="502920"/>
                    </a:cubicBezTo>
                    <a:cubicBezTo>
                      <a:pt x="1005840" y="780669"/>
                      <a:pt x="780669" y="1005840"/>
                      <a:pt x="502920" y="1005840"/>
                    </a:cubicBezTo>
                    <a:cubicBezTo>
                      <a:pt x="225171" y="1005840"/>
                      <a:pt x="0" y="780669"/>
                      <a:pt x="0" y="502920"/>
                    </a:cubicBezTo>
                    <a:close/>
                  </a:path>
                </a:pathLst>
              </a:custGeom>
              <a:solidFill>
                <a:srgbClr val="EAF3FA"/>
              </a:solidFill>
            </p:spPr>
          </p:sp>
        </p:grpSp>
        <p:sp>
          <p:nvSpPr>
            <p:cNvPr name="Freeform 46" id="46"/>
            <p:cNvSpPr/>
            <p:nvPr/>
          </p:nvSpPr>
          <p:spPr>
            <a:xfrm flipH="false" flipV="false" rot="0">
              <a:off x="38100" y="36275"/>
              <a:ext cx="933291" cy="933291"/>
            </a:xfrm>
            <a:custGeom>
              <a:avLst/>
              <a:gdLst/>
              <a:ahLst/>
              <a:cxnLst/>
              <a:rect r="r" b="b" t="t" l="l"/>
              <a:pathLst>
                <a:path h="933291" w="933291">
                  <a:moveTo>
                    <a:pt x="0" y="0"/>
                  </a:moveTo>
                  <a:lnTo>
                    <a:pt x="933291" y="0"/>
                  </a:lnTo>
                  <a:lnTo>
                    <a:pt x="933291" y="933290"/>
                  </a:lnTo>
                  <a:lnTo>
                    <a:pt x="0" y="9332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47" id="47"/>
          <p:cNvSpPr/>
          <p:nvPr/>
        </p:nvSpPr>
        <p:spPr>
          <a:xfrm flipH="true" flipV="false" rot="0">
            <a:off x="15105645" y="2537460"/>
            <a:ext cx="3465279" cy="6965385"/>
          </a:xfrm>
          <a:custGeom>
            <a:avLst/>
            <a:gdLst/>
            <a:ahLst/>
            <a:cxnLst/>
            <a:rect r="r" b="b" t="t" l="l"/>
            <a:pathLst>
              <a:path h="6965385" w="3465279">
                <a:moveTo>
                  <a:pt x="3465279" y="0"/>
                </a:moveTo>
                <a:lnTo>
                  <a:pt x="0" y="0"/>
                </a:lnTo>
                <a:lnTo>
                  <a:pt x="0" y="6965385"/>
                </a:lnTo>
                <a:lnTo>
                  <a:pt x="3465279" y="6965385"/>
                </a:lnTo>
                <a:lnTo>
                  <a:pt x="3465279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wipe dir="l"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C33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3387" y="3450485"/>
            <a:ext cx="8830613" cy="6348807"/>
          </a:xfrm>
          <a:custGeom>
            <a:avLst/>
            <a:gdLst/>
            <a:ahLst/>
            <a:cxnLst/>
            <a:rect r="r" b="b" t="t" l="l"/>
            <a:pathLst>
              <a:path h="6348807" w="8830613">
                <a:moveTo>
                  <a:pt x="0" y="0"/>
                </a:moveTo>
                <a:lnTo>
                  <a:pt x="8830613" y="0"/>
                </a:lnTo>
                <a:lnTo>
                  <a:pt x="8830613" y="6348807"/>
                </a:lnTo>
                <a:lnTo>
                  <a:pt x="0" y="63488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336388" y="3450485"/>
            <a:ext cx="8830613" cy="6348807"/>
          </a:xfrm>
          <a:custGeom>
            <a:avLst/>
            <a:gdLst/>
            <a:ahLst/>
            <a:cxnLst/>
            <a:rect r="r" b="b" t="t" l="l"/>
            <a:pathLst>
              <a:path h="6348807" w="8830613">
                <a:moveTo>
                  <a:pt x="0" y="0"/>
                </a:moveTo>
                <a:lnTo>
                  <a:pt x="8830613" y="0"/>
                </a:lnTo>
                <a:lnTo>
                  <a:pt x="8830613" y="6348807"/>
                </a:lnTo>
                <a:lnTo>
                  <a:pt x="0" y="63488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327490" y="9317866"/>
            <a:ext cx="18942980" cy="807342"/>
            <a:chOff x="0" y="0"/>
            <a:chExt cx="4989098" cy="2126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989097" cy="212633"/>
            </a:xfrm>
            <a:custGeom>
              <a:avLst/>
              <a:gdLst/>
              <a:ahLst/>
              <a:cxnLst/>
              <a:rect r="r" b="b" t="t" l="l"/>
              <a:pathLst>
                <a:path h="212633" w="4989097">
                  <a:moveTo>
                    <a:pt x="0" y="0"/>
                  </a:moveTo>
                  <a:lnTo>
                    <a:pt x="4989097" y="0"/>
                  </a:lnTo>
                  <a:lnTo>
                    <a:pt x="4989097" y="212633"/>
                  </a:lnTo>
                  <a:lnTo>
                    <a:pt x="0" y="212633"/>
                  </a:lnTo>
                  <a:close/>
                </a:path>
              </a:pathLst>
            </a:custGeom>
            <a:solidFill>
              <a:srgbClr val="6FA8C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4989098" cy="2697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4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567514" y="769358"/>
            <a:ext cx="384811" cy="384811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A78B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4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105075" y="769358"/>
            <a:ext cx="384811" cy="384811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4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16979" y="394114"/>
            <a:ext cx="384811" cy="384811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6A8C9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4"/>
                </a:lnSpc>
              </a:pPr>
            </a:p>
          </p:txBody>
        </p:sp>
      </p:grpSp>
      <p:pic>
        <p:nvPicPr>
          <p:cNvPr name="Picture 16" id="1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true" flipV="false" rot="0">
            <a:off x="313387" y="9469599"/>
            <a:ext cx="3964369" cy="475724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499965" y="1316094"/>
            <a:ext cx="3103913" cy="325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b="true" sz="1930" spc="276">
                <a:solidFill>
                  <a:srgbClr val="64C1FF"/>
                </a:solidFill>
                <a:latin typeface="PT Sans Bold"/>
                <a:ea typeface="PT Sans Bold"/>
                <a:cs typeface="PT Sans Bold"/>
                <a:sym typeface="PT Sans Bold"/>
              </a:rPr>
              <a:t>SUMBER &amp; REFERENSI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99965" y="1991233"/>
            <a:ext cx="7074033" cy="607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9"/>
              </a:lnSpc>
            </a:pPr>
            <a:r>
              <a:rPr lang="en-US" sz="4579" b="true">
                <a:solidFill>
                  <a:srgbClr val="FFFFFF"/>
                </a:solidFill>
                <a:latin typeface="Fraunces Bold"/>
                <a:ea typeface="Fraunces Bold"/>
                <a:cs typeface="Fraunces Bold"/>
                <a:sym typeface="Fraunces Bold"/>
              </a:rPr>
              <a:t>Daftar Pustaka &amp; Kredit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99965" y="2769215"/>
            <a:ext cx="4655869" cy="324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2"/>
              </a:lnSpc>
            </a:pPr>
            <a:r>
              <a:rPr lang="en-US" sz="1966" b="true">
                <a:solidFill>
                  <a:srgbClr val="64C1FF"/>
                </a:solidFill>
                <a:latin typeface="PT Sans Bold"/>
                <a:ea typeface="PT Sans Bold"/>
                <a:cs typeface="PT Sans Bold"/>
                <a:sym typeface="PT Sans Bold"/>
              </a:rPr>
              <a:t>Rujukan Materi, Gambar, dan Aset Visual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33069" y="3989032"/>
            <a:ext cx="3482879" cy="324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2"/>
              </a:lnSpc>
            </a:pPr>
            <a:r>
              <a:rPr lang="en-US" b="true" sz="1966" spc="98">
                <a:solidFill>
                  <a:srgbClr val="64C1FF"/>
                </a:solidFill>
                <a:latin typeface="PT Sans Bold"/>
                <a:ea typeface="PT Sans Bold"/>
                <a:cs typeface="PT Sans Bold"/>
                <a:sym typeface="PT Sans Bold"/>
              </a:rPr>
              <a:t>SUMBER INFORMASI / TEKS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33069" y="4718820"/>
            <a:ext cx="7434953" cy="4303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52"/>
              </a:lnSpc>
            </a:pPr>
            <a:r>
              <a:rPr lang="en-US" sz="1751" b="true">
                <a:solidFill>
                  <a:srgbClr val="FFFFFF"/>
                </a:solidFill>
                <a:latin typeface="PT Sans Bold"/>
                <a:ea typeface="PT Sans Bold"/>
                <a:cs typeface="PT Sans Bold"/>
                <a:sym typeface="PT Sans Bold"/>
              </a:rPr>
              <a:t>Wikipedia Bahasa Indonesia</a:t>
            </a:r>
            <a:r>
              <a:rPr lang="en-US" sz="1751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 id.wikipedia.org — artikel Perang Padri, Perang Diponegoro, Perang Banjar, Perang Puputan, Sisingamangaraja XII, dll.</a:t>
            </a:r>
          </a:p>
          <a:p>
            <a:pPr algn="l">
              <a:lnSpc>
                <a:spcPts val="2452"/>
              </a:lnSpc>
            </a:pPr>
          </a:p>
          <a:p>
            <a:pPr algn="l">
              <a:lnSpc>
                <a:spcPts val="2452"/>
              </a:lnSpc>
            </a:pPr>
            <a:r>
              <a:rPr lang="en-US" sz="1751" b="true">
                <a:solidFill>
                  <a:srgbClr val="FFFFFF"/>
                </a:solidFill>
                <a:latin typeface="PT Sans Bold"/>
                <a:ea typeface="PT Sans Bold"/>
                <a:cs typeface="PT Sans Bold"/>
                <a:sym typeface="PT Sans Bold"/>
              </a:rPr>
              <a:t>Kompas.com (Stori/Skola)</a:t>
            </a:r>
            <a:r>
              <a:rPr lang="en-US" sz="1751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 kompas.com — rangkuman biografi tokoh &amp; kronologi perang melawan kolonial.</a:t>
            </a:r>
          </a:p>
          <a:p>
            <a:pPr algn="l">
              <a:lnSpc>
                <a:spcPts val="2452"/>
              </a:lnSpc>
            </a:pPr>
          </a:p>
          <a:p>
            <a:pPr algn="l">
              <a:lnSpc>
                <a:spcPts val="2452"/>
              </a:lnSpc>
            </a:pPr>
            <a:r>
              <a:rPr lang="en-US" sz="1751" b="true">
                <a:solidFill>
                  <a:srgbClr val="FFFFFF"/>
                </a:solidFill>
                <a:latin typeface="PT Sans Bold"/>
                <a:ea typeface="PT Sans Bold"/>
                <a:cs typeface="PT Sans Bold"/>
                <a:sym typeface="PT Sans Bold"/>
              </a:rPr>
              <a:t>Kemdikbud — Ditjen Kebudayaan</a:t>
            </a:r>
            <a:r>
              <a:rPr lang="en-US" sz="1751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 cagarbudaya.kemdikbud.go.id — data resmi sejarah &amp; cagar budaya nasional.</a:t>
            </a:r>
          </a:p>
          <a:p>
            <a:pPr algn="l">
              <a:lnSpc>
                <a:spcPts val="2452"/>
              </a:lnSpc>
            </a:pPr>
          </a:p>
          <a:p>
            <a:pPr algn="l">
              <a:lnSpc>
                <a:spcPts val="2452"/>
              </a:lnSpc>
            </a:pPr>
            <a:r>
              <a:rPr lang="en-US" sz="1751" b="true">
                <a:solidFill>
                  <a:srgbClr val="FFFFFF"/>
                </a:solidFill>
                <a:latin typeface="PT Sans Bold"/>
                <a:ea typeface="PT Sans Bold"/>
                <a:cs typeface="PT Sans Bold"/>
                <a:sym typeface="PT Sans Bold"/>
              </a:rPr>
              <a:t>Tirto.id &amp; Detik Edu</a:t>
            </a:r>
            <a:r>
              <a:rPr lang="en-US" sz="1751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 tirto.id, detik.com/edu — artikel sejarah perjuangan bangsa Indonesia.</a:t>
            </a:r>
          </a:p>
          <a:p>
            <a:pPr algn="l">
              <a:lnSpc>
                <a:spcPts val="2452"/>
              </a:lnSpc>
            </a:pPr>
          </a:p>
          <a:p>
            <a:pPr algn="l">
              <a:lnSpc>
                <a:spcPts val="2452"/>
              </a:lnSpc>
            </a:pPr>
            <a:r>
              <a:rPr lang="en-US" sz="1751" b="true">
                <a:solidFill>
                  <a:srgbClr val="FFFFFF"/>
                </a:solidFill>
                <a:latin typeface="PT Sans Bold"/>
                <a:ea typeface="PT Sans Bold"/>
                <a:cs typeface="PT Sans Bold"/>
                <a:sym typeface="PT Sans Bold"/>
              </a:rPr>
              <a:t>Buku Sejarah Nasional Indonesia</a:t>
            </a:r>
            <a:r>
              <a:rPr lang="en-US" sz="1751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 Kemdikbud, sebagai referensi kronologi dan data periode perlawanan.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082392" y="3989032"/>
            <a:ext cx="3897937" cy="3249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52"/>
              </a:lnSpc>
            </a:pPr>
            <a:r>
              <a:rPr lang="en-US" b="true" sz="1966" spc="98">
                <a:solidFill>
                  <a:srgbClr val="64C1FF"/>
                </a:solidFill>
                <a:latin typeface="PT Sans Bold"/>
                <a:ea typeface="PT Sans Bold"/>
                <a:cs typeface="PT Sans Bold"/>
                <a:sym typeface="PT Sans Bold"/>
              </a:rPr>
              <a:t>SUMBER GAMBAR &amp; ILUSTRASI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082392" y="4705930"/>
            <a:ext cx="7434953" cy="3071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52"/>
              </a:lnSpc>
            </a:pPr>
            <a:r>
              <a:rPr lang="en-US" sz="1751" b="true">
                <a:solidFill>
                  <a:srgbClr val="FFFFFF"/>
                </a:solidFill>
                <a:latin typeface="PT Sans Bold"/>
                <a:ea typeface="PT Sans Bold"/>
                <a:cs typeface="PT Sans Bold"/>
                <a:sym typeface="PT Sans Bold"/>
              </a:rPr>
              <a:t>Wikipedia Commons</a:t>
            </a:r>
            <a:r>
              <a:rPr lang="en-US" sz="1751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 commons.wikipedia.org — potret tokoh pahlawan &amp; peta sejarah (domain publik).</a:t>
            </a:r>
          </a:p>
          <a:p>
            <a:pPr algn="l">
              <a:lnSpc>
                <a:spcPts val="2452"/>
              </a:lnSpc>
            </a:pPr>
          </a:p>
          <a:p>
            <a:pPr algn="l">
              <a:lnSpc>
                <a:spcPts val="2452"/>
              </a:lnSpc>
            </a:pPr>
            <a:r>
              <a:rPr lang="en-US" sz="1751" b="true">
                <a:solidFill>
                  <a:srgbClr val="FFFFFF"/>
                </a:solidFill>
                <a:latin typeface="PT Sans Bold"/>
                <a:ea typeface="PT Sans Bold"/>
                <a:cs typeface="PT Sans Bold"/>
                <a:sym typeface="PT Sans Bold"/>
              </a:rPr>
              <a:t>Wikipedia Bahasa Indonesia</a:t>
            </a:r>
            <a:r>
              <a:rPr lang="en-US" sz="1751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 id.wikipedia.org — ilustrasi pendukung tokoh &amp; peristiwa sejarah.</a:t>
            </a:r>
          </a:p>
          <a:p>
            <a:pPr algn="l">
              <a:lnSpc>
                <a:spcPts val="2452"/>
              </a:lnSpc>
            </a:pPr>
          </a:p>
          <a:p>
            <a:pPr algn="l">
              <a:lnSpc>
                <a:spcPts val="2452"/>
              </a:lnSpc>
            </a:pPr>
            <a:r>
              <a:rPr lang="en-US" sz="1751" b="true">
                <a:solidFill>
                  <a:srgbClr val="FFFFFF"/>
                </a:solidFill>
                <a:latin typeface="PT Sans Bold"/>
                <a:ea typeface="PT Sans Bold"/>
                <a:cs typeface="PT Sans Bold"/>
                <a:sym typeface="PT Sans Bold"/>
              </a:rPr>
              <a:t>Freepik / Storyset</a:t>
            </a:r>
            <a:r>
              <a:rPr lang="en-US" sz="1751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 freepik.com, storyset.com — ilustrasi vektor dekoratif (mis. slide penutup).</a:t>
            </a:r>
          </a:p>
          <a:p>
            <a:pPr algn="l">
              <a:lnSpc>
                <a:spcPts val="2452"/>
              </a:lnSpc>
            </a:pPr>
          </a:p>
          <a:p>
            <a:pPr algn="l">
              <a:lnSpc>
                <a:spcPts val="2452"/>
              </a:lnSpc>
            </a:pPr>
            <a:r>
              <a:rPr lang="en-US" sz="1751" b="true">
                <a:solidFill>
                  <a:srgbClr val="FFFFFF"/>
                </a:solidFill>
                <a:latin typeface="PT Sans Bold"/>
                <a:ea typeface="PT Sans Bold"/>
                <a:cs typeface="PT Sans Bold"/>
                <a:sym typeface="PT Sans Bold"/>
              </a:rPr>
              <a:t>Flaticon</a:t>
            </a:r>
            <a:r>
              <a:rPr lang="en-US" sz="1751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 flaticon.com — ikon-ikon pendukung pada kartu statistik &amp; highlight.</a:t>
            </a:r>
          </a:p>
        </p:txBody>
      </p:sp>
      <p:pic>
        <p:nvPicPr>
          <p:cNvPr name="Picture 24" id="24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3980329" y="9469599"/>
            <a:ext cx="3964369" cy="4757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DAHRl9Fg5qU</dc:identifier>
  <dcterms:modified xsi:type="dcterms:W3CDTF">2011-08-01T06:04:30Z</dcterms:modified>
  <cp:revision>1</cp:revision>
  <dc:title>Sejarah_Perlawanan_Indonesia.pptx</dc:title>
</cp:coreProperties>
</file>